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1"/>
  </p:sldMasterIdLst>
  <p:notesMasterIdLst>
    <p:notesMasterId r:id="rId48"/>
  </p:notesMasterIdLst>
  <p:sldIdLst>
    <p:sldId id="256" r:id="rId2"/>
    <p:sldId id="1926" r:id="rId3"/>
    <p:sldId id="1927" r:id="rId4"/>
    <p:sldId id="1928" r:id="rId5"/>
    <p:sldId id="1929" r:id="rId6"/>
    <p:sldId id="1930" r:id="rId7"/>
    <p:sldId id="1931" r:id="rId8"/>
    <p:sldId id="258" r:id="rId9"/>
    <p:sldId id="1867" r:id="rId10"/>
    <p:sldId id="1782" r:id="rId11"/>
    <p:sldId id="1783" r:id="rId12"/>
    <p:sldId id="368" r:id="rId13"/>
    <p:sldId id="1864" r:id="rId14"/>
    <p:sldId id="1855" r:id="rId15"/>
    <p:sldId id="1856" r:id="rId16"/>
    <p:sldId id="1865" r:id="rId17"/>
    <p:sldId id="371" r:id="rId18"/>
    <p:sldId id="1868" r:id="rId19"/>
    <p:sldId id="1869" r:id="rId20"/>
    <p:sldId id="1870" r:id="rId21"/>
    <p:sldId id="1871" r:id="rId22"/>
    <p:sldId id="1872" r:id="rId23"/>
    <p:sldId id="1873" r:id="rId24"/>
    <p:sldId id="1874" r:id="rId25"/>
    <p:sldId id="1875" r:id="rId26"/>
    <p:sldId id="1876" r:id="rId27"/>
    <p:sldId id="386" r:id="rId28"/>
    <p:sldId id="1877" r:id="rId29"/>
    <p:sldId id="388" r:id="rId30"/>
    <p:sldId id="399" r:id="rId31"/>
    <p:sldId id="1882" r:id="rId32"/>
    <p:sldId id="1883" r:id="rId33"/>
    <p:sldId id="1884" r:id="rId34"/>
    <p:sldId id="1920" r:id="rId35"/>
    <p:sldId id="1921" r:id="rId36"/>
    <p:sldId id="1878" r:id="rId37"/>
    <p:sldId id="1840" r:id="rId38"/>
    <p:sldId id="1922" r:id="rId39"/>
    <p:sldId id="1845" r:id="rId40"/>
    <p:sldId id="1779" r:id="rId41"/>
    <p:sldId id="1923" r:id="rId42"/>
    <p:sldId id="1924" r:id="rId43"/>
    <p:sldId id="422" r:id="rId44"/>
    <p:sldId id="421" r:id="rId45"/>
    <p:sldId id="1906" r:id="rId46"/>
    <p:sldId id="192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53"/>
    <p:restoredTop sz="97273"/>
  </p:normalViewPr>
  <p:slideViewPr>
    <p:cSldViewPr snapToGrid="0">
      <p:cViewPr varScale="1">
        <p:scale>
          <a:sx n="120" d="100"/>
          <a:sy n="120" d="100"/>
        </p:scale>
        <p:origin x="192" y="1272"/>
      </p:cViewPr>
      <p:guideLst/>
    </p:cSldViewPr>
  </p:slideViewPr>
  <p:outlineViewPr>
    <p:cViewPr>
      <p:scale>
        <a:sx n="33" d="100"/>
        <a:sy n="33" d="100"/>
      </p:scale>
      <p:origin x="0" y="-374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35C86-593D-1749-A2DA-368BAAB8EE94}" type="datetimeFigureOut">
              <a:rPr lang="en-US" smtClean="0"/>
              <a:t>7/31/23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C0536-8888-304A-B59F-028BD262F776}" type="slidenum">
              <a:rPr lang="en-US" smtClean="0"/>
              <a:t>‹#›</a:t>
            </a:fld>
            <a:endParaRPr lang="en-US"/>
          </a:p>
        </p:txBody>
      </p:sp>
    </p:spTree>
    <p:extLst>
      <p:ext uri="{BB962C8B-B14F-4D97-AF65-F5344CB8AC3E}">
        <p14:creationId xmlns:p14="http://schemas.microsoft.com/office/powerpoint/2010/main" val="4011406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4938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813090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742572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364568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7/31/23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0722274-0FAA-4649-AA4E-4210F4F32167}" type="slidenum">
              <a:rPr lang="en-US" smtClean="0"/>
              <a:t>‹#›</a:t>
            </a:fld>
            <a:endParaRPr lang="en-US"/>
          </a:p>
        </p:txBody>
      </p:sp>
    </p:spTree>
    <p:extLst>
      <p:ext uri="{BB962C8B-B14F-4D97-AF65-F5344CB8AC3E}">
        <p14:creationId xmlns:p14="http://schemas.microsoft.com/office/powerpoint/2010/main" val="65007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pPr/>
              <a:t>7/31/23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635452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7/31/23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03100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7/31/23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60187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CADBD16-5BFB-4D9F-9646-C75D1B53BBB6}" type="datetimeFigureOut">
              <a:rPr lang="en-US" smtClean="0"/>
              <a:t>7/31/23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0722274-0FAA-4649-AA4E-4210F4F32167}" type="slidenum">
              <a:rPr lang="en-US" smtClean="0"/>
              <a:t>‹#›</a:t>
            </a:fld>
            <a:endParaRPr lang="en-US"/>
          </a:p>
        </p:txBody>
      </p:sp>
    </p:spTree>
    <p:extLst>
      <p:ext uri="{BB962C8B-B14F-4D97-AF65-F5344CB8AC3E}">
        <p14:creationId xmlns:p14="http://schemas.microsoft.com/office/powerpoint/2010/main" val="425768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pPr/>
              <a:t>7/31/23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07068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pPr/>
              <a:t>7/31/23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0722274-0FAA-4649-AA4E-4210F4F32167}"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5671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CADBD16-5BFB-4D9F-9646-C75D1B53BBB6}" type="datetimeFigureOut">
              <a:rPr lang="en-US" smtClean="0"/>
              <a:t>7/31/23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937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7/31/23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50196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7/31/23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651520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7/31/23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965347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CADBD16-5BFB-4D9F-9646-C75D1B53BBB6}" type="datetimeFigureOut">
              <a:rPr lang="en-US" smtClean="0"/>
              <a:pPr/>
              <a:t>7/31/23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28805950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0.emf"/></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05081-3F11-7FB9-20D6-B2B1C547BC7F}"/>
              </a:ext>
            </a:extLst>
          </p:cNvPr>
          <p:cNvSpPr>
            <a:spLocks noGrp="1"/>
          </p:cNvSpPr>
          <p:nvPr>
            <p:ph type="ctrTitle"/>
          </p:nvPr>
        </p:nvSpPr>
        <p:spPr>
          <a:xfrm>
            <a:off x="6556100" y="1360493"/>
            <a:ext cx="4972511" cy="3106732"/>
          </a:xfrm>
        </p:spPr>
        <p:txBody>
          <a:bodyPr anchor="b">
            <a:normAutofit/>
          </a:bodyPr>
          <a:lstStyle/>
          <a:p>
            <a:r>
              <a:rPr lang="en-US" sz="7200" dirty="0"/>
              <a:t>BUS 243</a:t>
            </a:r>
          </a:p>
        </p:txBody>
      </p:sp>
      <p:sp>
        <p:nvSpPr>
          <p:cNvPr id="3" name="Subtitle 2">
            <a:extLst>
              <a:ext uri="{FF2B5EF4-FFF2-40B4-BE49-F238E27FC236}">
                <a16:creationId xmlns:a16="http://schemas.microsoft.com/office/drawing/2014/main" id="{A53E69CA-7612-B84D-2041-FFFFC9D67010}"/>
              </a:ext>
            </a:extLst>
          </p:cNvPr>
          <p:cNvSpPr>
            <a:spLocks noGrp="1"/>
          </p:cNvSpPr>
          <p:nvPr>
            <p:ph type="subTitle" idx="1"/>
          </p:nvPr>
        </p:nvSpPr>
        <p:spPr>
          <a:xfrm>
            <a:off x="6556100" y="4687316"/>
            <a:ext cx="4972512" cy="1517088"/>
          </a:xfrm>
        </p:spPr>
        <p:txBody>
          <a:bodyPr>
            <a:normAutofit/>
          </a:bodyPr>
          <a:lstStyle/>
          <a:p>
            <a:r>
              <a:rPr lang="en-US" dirty="0"/>
              <a:t>Lecture 7: Introduction to Neural Net</a:t>
            </a:r>
          </a:p>
        </p:txBody>
      </p:sp>
      <p:pic>
        <p:nvPicPr>
          <p:cNvPr id="13" name="Picture 3" descr="Holographic neon on a shiny background">
            <a:extLst>
              <a:ext uri="{FF2B5EF4-FFF2-40B4-BE49-F238E27FC236}">
                <a16:creationId xmlns:a16="http://schemas.microsoft.com/office/drawing/2014/main" id="{866D7458-8D20-ABBB-EEBA-B5E69BFCDB60}"/>
              </a:ext>
            </a:extLst>
          </p:cNvPr>
          <p:cNvPicPr>
            <a:picLocks noChangeAspect="1"/>
          </p:cNvPicPr>
          <p:nvPr/>
        </p:nvPicPr>
        <p:blipFill rotWithShape="1">
          <a:blip r:embed="rId2"/>
          <a:srcRect l="20335" r="20334"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16" name="Freeform: Shape 19">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extLst>
      <p:ext uri="{BB962C8B-B14F-4D97-AF65-F5344CB8AC3E}">
        <p14:creationId xmlns:p14="http://schemas.microsoft.com/office/powerpoint/2010/main" val="3034623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E269-7BE9-3A55-A5C7-A6D3E78C6D9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65513B0-F87D-7D7D-B6F9-99E06E3311C0}"/>
              </a:ext>
            </a:extLst>
          </p:cNvPr>
          <p:cNvSpPr>
            <a:spLocks noGrp="1"/>
          </p:cNvSpPr>
          <p:nvPr>
            <p:ph idx="1"/>
          </p:nvPr>
        </p:nvSpPr>
        <p:spPr/>
        <p:txBody>
          <a:bodyPr>
            <a:normAutofit/>
          </a:bodyPr>
          <a:lstStyle/>
          <a:p>
            <a:pPr marL="0" indent="0" algn="ctr">
              <a:buNone/>
            </a:pPr>
            <a:endParaRPr lang="en-US" sz="6000" dirty="0"/>
          </a:p>
          <a:p>
            <a:pPr marL="0" indent="0" algn="ctr">
              <a:buNone/>
            </a:pPr>
            <a:r>
              <a:rPr lang="en-US" sz="6000" dirty="0"/>
              <a:t>What is a better model?</a:t>
            </a:r>
          </a:p>
        </p:txBody>
      </p:sp>
    </p:spTree>
    <p:extLst>
      <p:ext uri="{BB962C8B-B14F-4D97-AF65-F5344CB8AC3E}">
        <p14:creationId xmlns:p14="http://schemas.microsoft.com/office/powerpoint/2010/main" val="3021517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11</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521595" y="1498603"/>
            <a:ext cx="7047215" cy="4544044"/>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6078331" y="6182913"/>
            <a:ext cx="6096000" cy="508088"/>
          </a:xfrm>
          <a:prstGeom prst="rect">
            <a:avLst/>
          </a:prstGeom>
        </p:spPr>
        <p:txBody>
          <a:bodyPr>
            <a:spAutoFit/>
          </a:bodyPr>
          <a:lstStyle/>
          <a:p>
            <a:r>
              <a:rPr lang="en-US" sz="1351" dirty="0"/>
              <a:t>By </a:t>
            </a:r>
            <a:r>
              <a:rPr lang="en-US" sz="1351" dirty="0" err="1"/>
              <a:t>BruceBlaus</a:t>
            </a:r>
            <a:r>
              <a:rPr lang="en-US" sz="1351" dirty="0"/>
              <a:t> - Own work, CC BY 3.0, https://</a:t>
            </a:r>
            <a:r>
              <a:rPr lang="en-US" sz="1351" dirty="0" err="1"/>
              <a:t>commons.wikimedia.org</a:t>
            </a:r>
            <a:r>
              <a:rPr lang="en-US" sz="1351" dirty="0"/>
              <a:t>/w/</a:t>
            </a:r>
            <a:r>
              <a:rPr lang="en-US" sz="1351" dirty="0" err="1"/>
              <a:t>index.php?curid</a:t>
            </a:r>
            <a:r>
              <a:rPr lang="en-US" sz="1351" dirty="0"/>
              <a:t>=28761830</a:t>
            </a:r>
          </a:p>
        </p:txBody>
      </p:sp>
      <p:sp>
        <p:nvSpPr>
          <p:cNvPr id="5" name="Title 4">
            <a:extLst>
              <a:ext uri="{FF2B5EF4-FFF2-40B4-BE49-F238E27FC236}">
                <a16:creationId xmlns:a16="http://schemas.microsoft.com/office/drawing/2014/main" id="{5B955806-2984-72E8-7E4A-670945DD343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5884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20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12</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6143045" y="1344817"/>
            <a:ext cx="4790299" cy="4899169"/>
          </a:xfrm>
          <a:prstGeom prst="rect">
            <a:avLst/>
          </a:prstGeom>
        </p:spPr>
      </p:pic>
      <p:cxnSp>
        <p:nvCxnSpPr>
          <p:cNvPr id="19" name="Straight Arrow Connector 18"/>
          <p:cNvCxnSpPr>
            <a:stCxn id="14" idx="3"/>
          </p:cNvCxnSpPr>
          <p:nvPr/>
        </p:nvCxnSpPr>
        <p:spPr bwMode="auto">
          <a:xfrm>
            <a:off x="1903196" y="3456205"/>
            <a:ext cx="332005" cy="2817595"/>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3759202" y="4895815"/>
            <a:ext cx="1972271" cy="666786"/>
          </a:xfrm>
          <a:prstGeom prst="rect">
            <a:avLst/>
          </a:prstGeom>
          <a:noFill/>
        </p:spPr>
        <p:txBody>
          <a:bodyPr wrap="none" rtlCol="0">
            <a:spAutoFit/>
          </a:bodyPr>
          <a:lstStyle/>
          <a:p>
            <a:r>
              <a:rPr lang="en-US" sz="3733" dirty="0">
                <a:solidFill>
                  <a:srgbClr val="981535"/>
                </a:solidFill>
              </a:rPr>
              <a:t>Weights</a:t>
            </a:r>
          </a:p>
        </p:txBody>
      </p:sp>
      <p:sp>
        <p:nvSpPr>
          <p:cNvPr id="52" name="TextBox 51"/>
          <p:cNvSpPr txBox="1"/>
          <p:nvPr/>
        </p:nvSpPr>
        <p:spPr>
          <a:xfrm>
            <a:off x="3251200" y="5562600"/>
            <a:ext cx="2546146" cy="666786"/>
          </a:xfrm>
          <a:prstGeom prst="rect">
            <a:avLst/>
          </a:prstGeom>
          <a:noFill/>
        </p:spPr>
        <p:txBody>
          <a:bodyPr wrap="none" rtlCol="0">
            <a:spAutoFit/>
          </a:bodyPr>
          <a:lstStyle/>
          <a:p>
            <a:r>
              <a:rPr lang="en-US" sz="3733" dirty="0">
                <a:solidFill>
                  <a:srgbClr val="981535"/>
                </a:solidFill>
              </a:rPr>
              <a:t>Input layer</a:t>
            </a:r>
          </a:p>
        </p:txBody>
      </p:sp>
      <p:sp>
        <p:nvSpPr>
          <p:cNvPr id="53" name="TextBox 52"/>
          <p:cNvSpPr txBox="1"/>
          <p:nvPr/>
        </p:nvSpPr>
        <p:spPr>
          <a:xfrm>
            <a:off x="3352800" y="3905215"/>
            <a:ext cx="3349250" cy="666786"/>
          </a:xfrm>
          <a:prstGeom prst="rect">
            <a:avLst/>
          </a:prstGeom>
          <a:noFill/>
        </p:spPr>
        <p:txBody>
          <a:bodyPr wrap="none" rtlCol="0">
            <a:spAutoFit/>
          </a:bodyPr>
          <a:lstStyle/>
          <a:p>
            <a:r>
              <a:rPr lang="en-US" sz="3733" dirty="0">
                <a:solidFill>
                  <a:srgbClr val="981535"/>
                </a:solidFill>
              </a:rPr>
              <a:t>Weighted sum</a:t>
            </a:r>
          </a:p>
        </p:txBody>
      </p:sp>
      <p:sp>
        <p:nvSpPr>
          <p:cNvPr id="54" name="TextBox 53"/>
          <p:cNvSpPr txBox="1"/>
          <p:nvPr/>
        </p:nvSpPr>
        <p:spPr>
          <a:xfrm>
            <a:off x="2235203" y="2616200"/>
            <a:ext cx="4768485" cy="666786"/>
          </a:xfrm>
          <a:prstGeom prst="rect">
            <a:avLst/>
          </a:prstGeom>
          <a:noFill/>
        </p:spPr>
        <p:txBody>
          <a:bodyPr wrap="none" rtlCol="0">
            <a:spAutoFit/>
          </a:bodyPr>
          <a:lstStyle/>
          <a:p>
            <a:r>
              <a:rPr lang="en-US" sz="3733" dirty="0">
                <a:solidFill>
                  <a:srgbClr val="981535"/>
                </a:solidFill>
              </a:rPr>
              <a:t>Non-linear transform</a:t>
            </a:r>
          </a:p>
        </p:txBody>
      </p:sp>
      <p:sp>
        <p:nvSpPr>
          <p:cNvPr id="55" name="TextBox 54"/>
          <p:cNvSpPr txBox="1"/>
          <p:nvPr/>
        </p:nvSpPr>
        <p:spPr>
          <a:xfrm>
            <a:off x="2438400" y="1295400"/>
            <a:ext cx="3005118" cy="666786"/>
          </a:xfrm>
          <a:prstGeom prst="rect">
            <a:avLst/>
          </a:prstGeom>
          <a:noFill/>
        </p:spPr>
        <p:txBody>
          <a:bodyPr wrap="none" rtlCol="0">
            <a:spAutoFit/>
          </a:bodyPr>
          <a:lstStyle/>
          <a:p>
            <a:r>
              <a:rPr lang="en-US" sz="3733"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9677403" y="4724400"/>
            <a:ext cx="1107996" cy="666786"/>
          </a:xfrm>
          <a:prstGeom prst="rect">
            <a:avLst/>
          </a:prstGeom>
          <a:noFill/>
        </p:spPr>
        <p:txBody>
          <a:bodyPr wrap="none" rtlCol="0">
            <a:spAutoFit/>
          </a:bodyPr>
          <a:lstStyle/>
          <a:p>
            <a:r>
              <a:rPr lang="en-US" sz="3733"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73DE-3D5A-BB44-864E-1335E743A662}"/>
              </a:ext>
            </a:extLst>
          </p:cNvPr>
          <p:cNvSpPr>
            <a:spLocks noGrp="1"/>
          </p:cNvSpPr>
          <p:nvPr>
            <p:ph type="title"/>
          </p:nvPr>
        </p:nvSpPr>
        <p:spPr/>
        <p:txBody>
          <a:bodyPr/>
          <a:lstStyle/>
          <a:p>
            <a:r>
              <a:rPr lang="en-US" b="1" dirty="0"/>
              <a:t>A neural unit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51D3E8-B68A-F901-C4A7-51AF427AD922}"/>
                  </a:ext>
                </a:extLst>
              </p:cNvPr>
              <p:cNvSpPr>
                <a:spLocks noGrp="1"/>
              </p:cNvSpPr>
              <p:nvPr>
                <p:ph idx="1"/>
              </p:nvPr>
            </p:nvSpPr>
            <p:spPr/>
            <p:txBody>
              <a:bodyPr>
                <a:normAutofit/>
              </a:bodyPr>
              <a:lstStyle/>
              <a:p>
                <a:pPr>
                  <a:lnSpc>
                    <a:spcPct val="150000"/>
                  </a:lnSpc>
                </a:pPr>
                <a:r>
                  <a:rPr lang="en-US" sz="3200" dirty="0"/>
                  <a:t>Take weighted sum of inputs, plus a bias</a:t>
                </a:r>
              </a:p>
              <a:p>
                <a:pPr lvl="1">
                  <a:lnSpc>
                    <a:spcPct val="150000"/>
                  </a:lnSpc>
                </a:pPr>
                <a14:m>
                  <m:oMath xmlns:m="http://schemas.openxmlformats.org/officeDocument/2006/math">
                    <m:r>
                      <a:rPr lang="en-US" sz="2800" b="0" i="1" smtClean="0">
                        <a:latin typeface="Cambria Math" panose="02040503050406030204" pitchFamily="18" charset="0"/>
                      </a:rPr>
                      <m:t>𝑧</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nary>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𝑥</m:t>
                    </m:r>
                  </m:oMath>
                </a14:m>
                <a:endParaRPr lang="en-US" sz="2800" b="0" dirty="0"/>
              </a:p>
              <a:p>
                <a:pPr>
                  <a:lnSpc>
                    <a:spcPct val="150000"/>
                  </a:lnSpc>
                </a:pPr>
                <a:r>
                  <a:rPr lang="en-US" sz="3400" dirty="0"/>
                  <a:t>Then, we apply a nonlinear activation function </a:t>
                </a:r>
                <a:r>
                  <a:rPr lang="en-US" sz="3400" i="1" dirty="0"/>
                  <a:t>f</a:t>
                </a:r>
                <a:r>
                  <a:rPr lang="en-US" sz="3400" dirty="0"/>
                  <a:t>:</a:t>
                </a:r>
              </a:p>
              <a:p>
                <a:pPr lvl="1">
                  <a:lnSpc>
                    <a:spcPct val="150000"/>
                  </a:lnSpc>
                </a:pP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𝑧</m:t>
                        </m:r>
                      </m:e>
                    </m:d>
                  </m:oMath>
                </a14:m>
                <a:endParaRPr lang="en-US" sz="2800" b="0" dirty="0"/>
              </a:p>
              <a:p>
                <a:pPr>
                  <a:lnSpc>
                    <a:spcPct val="150000"/>
                  </a:lnSpc>
                </a:pPr>
                <a:r>
                  <a:rPr lang="en-US" sz="3000" dirty="0"/>
                  <a:t>There are a range of f</a:t>
                </a:r>
              </a:p>
            </p:txBody>
          </p:sp>
        </mc:Choice>
        <mc:Fallback xmlns="">
          <p:sp>
            <p:nvSpPr>
              <p:cNvPr id="3" name="Content Placeholder 2">
                <a:extLst>
                  <a:ext uri="{FF2B5EF4-FFF2-40B4-BE49-F238E27FC236}">
                    <a16:creationId xmlns:a16="http://schemas.microsoft.com/office/drawing/2014/main" id="{FB51D3E8-B68A-F901-C4A7-51AF427AD922}"/>
                  </a:ext>
                </a:extLst>
              </p:cNvPr>
              <p:cNvSpPr>
                <a:spLocks noGrp="1" noRot="1" noChangeAspect="1" noMove="1" noResize="1" noEditPoints="1" noAdjustHandles="1" noChangeArrowheads="1" noChangeShapeType="1" noTextEdit="1"/>
              </p:cNvSpPr>
              <p:nvPr>
                <p:ph idx="1"/>
              </p:nvPr>
            </p:nvSpPr>
            <p:spPr>
              <a:blipFill>
                <a:blip r:embed="rId2"/>
                <a:stretch>
                  <a:fillRect l="-1135" b="-1875"/>
                </a:stretch>
              </a:blipFill>
            </p:spPr>
            <p:txBody>
              <a:bodyPr/>
              <a:lstStyle/>
              <a:p>
                <a:r>
                  <a:rPr lang="en-US">
                    <a:noFill/>
                  </a:rPr>
                  <a:t> </a:t>
                </a:r>
              </a:p>
            </p:txBody>
          </p:sp>
        </mc:Fallback>
      </mc:AlternateContent>
    </p:spTree>
    <p:extLst>
      <p:ext uri="{BB962C8B-B14F-4D97-AF65-F5344CB8AC3E}">
        <p14:creationId xmlns:p14="http://schemas.microsoft.com/office/powerpoint/2010/main" val="125733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588405" y="2133602"/>
            <a:ext cx="8070195" cy="3633239"/>
          </a:xfrm>
          <a:prstGeom prst="rect">
            <a:avLst/>
          </a:prstGeom>
        </p:spPr>
      </p:pic>
      <p:sp>
        <p:nvSpPr>
          <p:cNvPr id="8" name="TextBox 7"/>
          <p:cNvSpPr txBox="1"/>
          <p:nvPr/>
        </p:nvSpPr>
        <p:spPr>
          <a:xfrm>
            <a:off x="814159" y="3045081"/>
            <a:ext cx="2265364" cy="748988"/>
          </a:xfrm>
          <a:prstGeom prst="rect">
            <a:avLst/>
          </a:prstGeom>
          <a:noFill/>
        </p:spPr>
        <p:txBody>
          <a:bodyPr wrap="none" rtlCol="0">
            <a:spAutoFit/>
          </a:bodyPr>
          <a:lstStyle/>
          <a:p>
            <a:r>
              <a:rPr lang="en-US" sz="4267" dirty="0">
                <a:solidFill>
                  <a:srgbClr val="981535"/>
                </a:solidFill>
              </a:rPr>
              <a:t>Sigmoid</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1" y="3794071"/>
            <a:ext cx="2961507" cy="939015"/>
          </a:xfrm>
          <a:prstGeom prst="rect">
            <a:avLst/>
          </a:prstGeom>
        </p:spPr>
      </p:pic>
    </p:spTree>
    <p:extLst>
      <p:ext uri="{BB962C8B-B14F-4D97-AF65-F5344CB8AC3E}">
        <p14:creationId xmlns:p14="http://schemas.microsoft.com/office/powerpoint/2010/main" val="3652455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8773" y="3048000"/>
            <a:ext cx="7540977" cy="12192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79F5-9495-4787-6CCE-A24B2725AED5}"/>
              </a:ext>
            </a:extLst>
          </p:cNvPr>
          <p:cNvSpPr>
            <a:spLocks noGrp="1"/>
          </p:cNvSpPr>
          <p:nvPr>
            <p:ph type="title"/>
          </p:nvPr>
        </p:nvSpPr>
        <p:spPr/>
        <p:txBody>
          <a:bodyPr/>
          <a:lstStyle/>
          <a:p>
            <a:r>
              <a:rPr lang="en-US" b="1"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3B9F4D-E5ED-1FD1-5EAF-BBD19ACCEEEF}"/>
                  </a:ext>
                </a:extLst>
              </p:cNvPr>
              <p:cNvSpPr>
                <a:spLocks noGrp="1"/>
              </p:cNvSpPr>
              <p:nvPr>
                <p:ph idx="1"/>
              </p:nvPr>
            </p:nvSpPr>
            <p:spPr/>
            <p:txBody>
              <a:bodyPr>
                <a:normAutofit fontScale="85000" lnSpcReduction="10000"/>
              </a:bodyPr>
              <a:lstStyle/>
              <a:p>
                <a:pPr>
                  <a:lnSpc>
                    <a:spcPct val="150000"/>
                  </a:lnSpc>
                </a:pPr>
                <a:r>
                  <a:rPr lang="en-US" sz="3200" dirty="0"/>
                  <a:t>Suppose a unit has:</a:t>
                </a:r>
              </a:p>
              <a:p>
                <a:pPr lvl="1">
                  <a:lnSpc>
                    <a:spcPct val="150000"/>
                  </a:lnSpc>
                </a:pPr>
                <a14:m>
                  <m:oMath xmlns:m="http://schemas.openxmlformats.org/officeDocument/2006/math">
                    <m:r>
                      <a:rPr lang="en-US" sz="2800" b="0" i="1" smtClean="0">
                        <a:latin typeface="Cambria Math" panose="02040503050406030204" pitchFamily="18" charset="0"/>
                      </a:rPr>
                      <m:t>𝑤</m:t>
                    </m:r>
                    <m:r>
                      <a:rPr lang="en-US" sz="2800" b="0" i="1" smtClean="0">
                        <a:latin typeface="Cambria Math" panose="02040503050406030204" pitchFamily="18" charset="0"/>
                      </a:rPr>
                      <m:t>=[0.2,0.3,0.9]</m:t>
                    </m:r>
                  </m:oMath>
                </a14:m>
                <a:endParaRPr lang="en-US" sz="2800" dirty="0"/>
              </a:p>
              <a:p>
                <a:pPr lvl="1">
                  <a:lnSpc>
                    <a:spcPct val="150000"/>
                  </a:lnSpc>
                </a:pPr>
                <a14:m>
                  <m:oMath xmlns:m="http://schemas.openxmlformats.org/officeDocument/2006/math">
                    <m:r>
                      <a:rPr lang="en-US" sz="2800" b="0" i="1" smtClean="0">
                        <a:latin typeface="Cambria Math" panose="02040503050406030204" pitchFamily="18" charset="0"/>
                      </a:rPr>
                      <m:t>𝑏</m:t>
                    </m:r>
                    <m:r>
                      <a:rPr lang="en-US" sz="2800" b="0" i="1" smtClean="0">
                        <a:latin typeface="Cambria Math" panose="02040503050406030204" pitchFamily="18" charset="0"/>
                      </a:rPr>
                      <m:t>=0.5</m:t>
                    </m:r>
                  </m:oMath>
                </a14:m>
                <a:endParaRPr lang="en-US" sz="2800" dirty="0"/>
              </a:p>
              <a:p>
                <a:pPr>
                  <a:lnSpc>
                    <a:spcPct val="150000"/>
                  </a:lnSpc>
                </a:pPr>
                <a:r>
                  <a:rPr lang="en-US" sz="3200" dirty="0"/>
                  <a:t>What happens with input </a:t>
                </a:r>
                <a14:m>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dirty="0"/>
              </a:p>
              <a:p>
                <a:pPr lvl="1">
                  <a:lnSpc>
                    <a:spcPct val="150000"/>
                  </a:lnSpc>
                </a:pP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0.5,0.6,0.1</m:t>
                        </m:r>
                      </m:e>
                    </m:d>
                  </m:oMath>
                </a14:m>
                <a:endParaRPr lang="en-US" sz="2800" b="0" dirty="0"/>
              </a:p>
              <a:p>
                <a:pPr lvl="1">
                  <a:lnSpc>
                    <a:spcPct val="150000"/>
                  </a:lnSpc>
                </a:pP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𝜎</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−0.87</m:t>
                            </m:r>
                          </m:sup>
                        </m:sSup>
                      </m:den>
                    </m:f>
                    <m:r>
                      <a:rPr lang="en-US" sz="2800" b="0" i="1" smtClean="0">
                        <a:latin typeface="Cambria Math" panose="02040503050406030204" pitchFamily="18" charset="0"/>
                      </a:rPr>
                      <m:t>=0.70</m:t>
                    </m:r>
                  </m:oMath>
                </a14:m>
                <a:endParaRPr lang="en-US" sz="2800" dirty="0"/>
              </a:p>
            </p:txBody>
          </p:sp>
        </mc:Choice>
        <mc:Fallback xmlns="">
          <p:sp>
            <p:nvSpPr>
              <p:cNvPr id="3" name="Content Placeholder 2">
                <a:extLst>
                  <a:ext uri="{FF2B5EF4-FFF2-40B4-BE49-F238E27FC236}">
                    <a16:creationId xmlns:a16="http://schemas.microsoft.com/office/drawing/2014/main" id="{603B9F4D-E5ED-1FD1-5EAF-BBD19ACCEEEF}"/>
                  </a:ext>
                </a:extLst>
              </p:cNvPr>
              <p:cNvSpPr>
                <a:spLocks noGrp="1" noRot="1" noChangeAspect="1" noMove="1" noResize="1" noEditPoints="1" noAdjustHandles="1" noChangeArrowheads="1" noChangeShapeType="1" noTextEdit="1"/>
              </p:cNvSpPr>
              <p:nvPr>
                <p:ph idx="1"/>
              </p:nvPr>
            </p:nvSpPr>
            <p:spPr>
              <a:blipFill>
                <a:blip r:embed="rId2"/>
                <a:stretch>
                  <a:fillRect l="-757"/>
                </a:stretch>
              </a:blipFill>
            </p:spPr>
            <p:txBody>
              <a:bodyPr/>
              <a:lstStyle/>
              <a:p>
                <a:r>
                  <a:rPr lang="en-US">
                    <a:noFill/>
                  </a:rPr>
                  <a:t> </a:t>
                </a:r>
              </a:p>
            </p:txBody>
          </p:sp>
        </mc:Fallback>
      </mc:AlternateContent>
    </p:spTree>
    <p:extLst>
      <p:ext uri="{BB962C8B-B14F-4D97-AF65-F5344CB8AC3E}">
        <p14:creationId xmlns:p14="http://schemas.microsoft.com/office/powerpoint/2010/main" val="697746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637520" cy="907196"/>
          </a:xfrm>
        </p:spPr>
        <p:txBody>
          <a:bodyPr>
            <a:noAutofit/>
          </a:bodyPr>
          <a:lstStyle/>
          <a:p>
            <a:r>
              <a:rPr lang="en-US" sz="4400" b="1" dirty="0"/>
              <a:t>Other 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17</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445287" y="1600202"/>
            <a:ext cx="5806837" cy="3871225"/>
          </a:xfrm>
          <a:prstGeom prst="rect">
            <a:avLst/>
          </a:prstGeom>
        </p:spPr>
      </p:pic>
      <p:sp>
        <p:nvSpPr>
          <p:cNvPr id="8" name="TextBox 7"/>
          <p:cNvSpPr txBox="1"/>
          <p:nvPr/>
        </p:nvSpPr>
        <p:spPr>
          <a:xfrm>
            <a:off x="2540002" y="5664200"/>
            <a:ext cx="1250663" cy="738664"/>
          </a:xfrm>
          <a:prstGeom prst="rect">
            <a:avLst/>
          </a:prstGeom>
          <a:noFill/>
        </p:spPr>
        <p:txBody>
          <a:bodyPr wrap="none" rtlCol="0">
            <a:spAutoFit/>
          </a:bodyPr>
          <a:lstStyle/>
          <a:p>
            <a:r>
              <a:rPr lang="en-US" sz="4200" dirty="0">
                <a:solidFill>
                  <a:srgbClr val="981535"/>
                </a:solidFill>
              </a:rPr>
              <a:t>tanh</a:t>
            </a:r>
          </a:p>
        </p:txBody>
      </p:sp>
      <p:sp>
        <p:nvSpPr>
          <p:cNvPr id="9" name="TextBox 8"/>
          <p:cNvSpPr txBox="1"/>
          <p:nvPr/>
        </p:nvSpPr>
        <p:spPr>
          <a:xfrm>
            <a:off x="6732688" y="5486402"/>
            <a:ext cx="5212131" cy="1384995"/>
          </a:xfrm>
          <a:prstGeom prst="rect">
            <a:avLst/>
          </a:prstGeom>
          <a:noFill/>
        </p:spPr>
        <p:txBody>
          <a:bodyPr wrap="none" rtlCol="0">
            <a:spAutoFit/>
          </a:bodyPr>
          <a:lstStyle/>
          <a:p>
            <a:pPr algn="ctr"/>
            <a:r>
              <a:rPr lang="en-US" sz="4200" dirty="0" err="1">
                <a:solidFill>
                  <a:srgbClr val="981535"/>
                </a:solidFill>
              </a:rPr>
              <a:t>ReLU</a:t>
            </a:r>
            <a:endParaRPr lang="en-US" sz="4200" dirty="0">
              <a:solidFill>
                <a:srgbClr val="981535"/>
              </a:solidFill>
            </a:endParaRPr>
          </a:p>
          <a:p>
            <a:pPr algn="ctr"/>
            <a:r>
              <a:rPr lang="en-US" sz="420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2057400"/>
            <a:ext cx="2173112" cy="10668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4600" y="1564835"/>
            <a:ext cx="5943600" cy="39624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196419" y="2183265"/>
            <a:ext cx="2633383" cy="646795"/>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8071962" y="1303226"/>
            <a:ext cx="3044423" cy="584775"/>
          </a:xfrm>
          <a:prstGeom prst="rect">
            <a:avLst/>
          </a:prstGeom>
          <a:noFill/>
        </p:spPr>
        <p:txBody>
          <a:bodyPr wrap="none" rtlCol="0">
            <a:spAutoFit/>
          </a:bodyPr>
          <a:lstStyle/>
          <a:p>
            <a:r>
              <a:rPr lang="en-US" sz="3200" dirty="0"/>
              <a:t>Most Common:</a:t>
            </a:r>
          </a:p>
        </p:txBody>
      </p:sp>
    </p:spTree>
    <p:extLst>
      <p:ext uri="{BB962C8B-B14F-4D97-AF65-F5344CB8AC3E}">
        <p14:creationId xmlns:p14="http://schemas.microsoft.com/office/powerpoint/2010/main" val="669642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Activation functions</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lnSpcReduction="10000"/>
          </a:bodyPr>
          <a:lstStyle/>
          <a:p>
            <a:pPr>
              <a:lnSpc>
                <a:spcPct val="150000"/>
              </a:lnSpc>
            </a:pPr>
            <a:r>
              <a:rPr lang="en-US" sz="2400" dirty="0"/>
              <a:t>Each functions have different properties</a:t>
            </a:r>
          </a:p>
          <a:p>
            <a:pPr lvl="1">
              <a:lnSpc>
                <a:spcPct val="150000"/>
              </a:lnSpc>
            </a:pPr>
            <a:r>
              <a:rPr lang="en-US" sz="2200" dirty="0"/>
              <a:t>The tanh() is smoothly differentiable and maps outliers toward the mean</a:t>
            </a:r>
          </a:p>
          <a:p>
            <a:pPr lvl="2">
              <a:lnSpc>
                <a:spcPct val="150000"/>
              </a:lnSpc>
            </a:pPr>
            <a:r>
              <a:rPr lang="en-US" sz="2000" dirty="0"/>
              <a:t>Preferred to the sigmoid</a:t>
            </a:r>
          </a:p>
          <a:p>
            <a:pPr lvl="1">
              <a:lnSpc>
                <a:spcPct val="150000"/>
              </a:lnSpc>
            </a:pPr>
            <a:r>
              <a:rPr lang="en-US" sz="2200" dirty="0" err="1"/>
              <a:t>ReLU</a:t>
            </a:r>
            <a:r>
              <a:rPr lang="en-US" sz="2200" dirty="0"/>
              <a:t> produces linear-like results</a:t>
            </a:r>
          </a:p>
          <a:p>
            <a:pPr>
              <a:lnSpc>
                <a:spcPct val="150000"/>
              </a:lnSpc>
            </a:pPr>
            <a:r>
              <a:rPr lang="en-US" sz="2400" dirty="0"/>
              <a:t>The choice of activation function can indeed be influenced by the tasks the neural network is designed to perform</a:t>
            </a:r>
          </a:p>
          <a:p>
            <a:pPr lvl="1">
              <a:lnSpc>
                <a:spcPct val="150000"/>
              </a:lnSpc>
            </a:pPr>
            <a:r>
              <a:rPr lang="en-US" sz="2200" dirty="0"/>
              <a:t>But </a:t>
            </a:r>
            <a:r>
              <a:rPr lang="en-US" sz="2200" b="1" dirty="0"/>
              <a:t>no</a:t>
            </a:r>
            <a:r>
              <a:rPr lang="en-US" sz="2200" dirty="0"/>
              <a:t> linear activation function!</a:t>
            </a:r>
          </a:p>
          <a:p>
            <a:pPr marL="274320" lvl="1" indent="0">
              <a:lnSpc>
                <a:spcPct val="150000"/>
              </a:lnSpc>
              <a:buNone/>
            </a:pPr>
            <a:endParaRPr lang="en-US" dirty="0"/>
          </a:p>
        </p:txBody>
      </p:sp>
    </p:spTree>
    <p:extLst>
      <p:ext uri="{BB962C8B-B14F-4D97-AF65-F5344CB8AC3E}">
        <p14:creationId xmlns:p14="http://schemas.microsoft.com/office/powerpoint/2010/main" val="2542642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DA54-151E-04DC-4BFE-4129873E3EB1}"/>
              </a:ext>
            </a:extLst>
          </p:cNvPr>
          <p:cNvSpPr>
            <a:spLocks noGrp="1"/>
          </p:cNvSpPr>
          <p:nvPr>
            <p:ph type="title"/>
          </p:nvPr>
        </p:nvSpPr>
        <p:spPr/>
        <p:txBody>
          <a:bodyPr>
            <a:normAutofit/>
          </a:bodyPr>
          <a:lstStyle/>
          <a:p>
            <a:r>
              <a:rPr lang="en-US" sz="4400" b="1" dirty="0"/>
              <a:t>Multilayer networks</a:t>
            </a:r>
            <a:endParaRPr lang="en-US" sz="4400" dirty="0"/>
          </a:p>
        </p:txBody>
      </p:sp>
      <p:sp>
        <p:nvSpPr>
          <p:cNvPr id="3" name="Content Placeholder 2">
            <a:extLst>
              <a:ext uri="{FF2B5EF4-FFF2-40B4-BE49-F238E27FC236}">
                <a16:creationId xmlns:a16="http://schemas.microsoft.com/office/drawing/2014/main" id="{A0D5D9C9-F2AF-D383-EBF5-E579E569F6AD}"/>
              </a:ext>
            </a:extLst>
          </p:cNvPr>
          <p:cNvSpPr>
            <a:spLocks noGrp="1"/>
          </p:cNvSpPr>
          <p:nvPr>
            <p:ph idx="1"/>
          </p:nvPr>
        </p:nvSpPr>
        <p:spPr/>
        <p:txBody>
          <a:bodyPr/>
          <a:lstStyle/>
          <a:p>
            <a:r>
              <a:rPr lang="en-US" dirty="0"/>
              <a:t>The strength of neural networks lies in their ability to combine individual units into larger networks</a:t>
            </a:r>
          </a:p>
          <a:p>
            <a:pPr lvl="1"/>
            <a:r>
              <a:rPr lang="en-US" dirty="0"/>
              <a:t>Called multi-layer networks (rarely used)</a:t>
            </a:r>
          </a:p>
          <a:p>
            <a:r>
              <a:rPr lang="en-US" dirty="0"/>
              <a:t>Linear models including a single neural unit cannot compute XOR </a:t>
            </a:r>
            <a:r>
              <a:rPr lang="en-US" dirty="0" err="1"/>
              <a:t>problmes</a:t>
            </a:r>
            <a:endParaRPr lang="en-US" dirty="0"/>
          </a:p>
        </p:txBody>
      </p:sp>
      <p:pic>
        <p:nvPicPr>
          <p:cNvPr id="4" name="Picture 3">
            <a:extLst>
              <a:ext uri="{FF2B5EF4-FFF2-40B4-BE49-F238E27FC236}">
                <a16:creationId xmlns:a16="http://schemas.microsoft.com/office/drawing/2014/main" id="{A50705B8-37A2-6F01-59ED-A44921E53DA1}"/>
              </a:ext>
            </a:extLst>
          </p:cNvPr>
          <p:cNvPicPr>
            <a:picLocks noChangeAspect="1"/>
          </p:cNvPicPr>
          <p:nvPr/>
        </p:nvPicPr>
        <p:blipFill>
          <a:blip r:embed="rId2"/>
          <a:stretch>
            <a:fillRect/>
          </a:stretch>
        </p:blipFill>
        <p:spPr>
          <a:xfrm>
            <a:off x="2614812" y="3698640"/>
            <a:ext cx="6064048" cy="2500992"/>
          </a:xfrm>
          <a:prstGeom prst="rect">
            <a:avLst/>
          </a:prstGeom>
        </p:spPr>
      </p:pic>
    </p:spTree>
    <p:extLst>
      <p:ext uri="{BB962C8B-B14F-4D97-AF65-F5344CB8AC3E}">
        <p14:creationId xmlns:p14="http://schemas.microsoft.com/office/powerpoint/2010/main" val="6237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AD775-8B66-4B51-DD11-551826D69CDD}"/>
              </a:ext>
            </a:extLst>
          </p:cNvPr>
          <p:cNvSpPr>
            <a:spLocks noGrp="1"/>
          </p:cNvSpPr>
          <p:nvPr>
            <p:ph type="title"/>
          </p:nvPr>
        </p:nvSpPr>
        <p:spPr/>
        <p:txBody>
          <a:bodyPr/>
          <a:lstStyle/>
          <a:p>
            <a:r>
              <a:rPr lang="en-US" dirty="0"/>
              <a:t>Review Homework 3</a:t>
            </a:r>
          </a:p>
        </p:txBody>
      </p:sp>
      <p:pic>
        <p:nvPicPr>
          <p:cNvPr id="7" name="Picture 6" descr="A screenshot of a phone&#10;&#10;Description automatically generated">
            <a:extLst>
              <a:ext uri="{FF2B5EF4-FFF2-40B4-BE49-F238E27FC236}">
                <a16:creationId xmlns:a16="http://schemas.microsoft.com/office/drawing/2014/main" id="{1D14510E-D5F9-683D-9DF4-15DBD0AD1985}"/>
              </a:ext>
            </a:extLst>
          </p:cNvPr>
          <p:cNvPicPr>
            <a:picLocks noChangeAspect="1"/>
          </p:cNvPicPr>
          <p:nvPr/>
        </p:nvPicPr>
        <p:blipFill>
          <a:blip r:embed="rId2"/>
          <a:stretch>
            <a:fillRect/>
          </a:stretch>
        </p:blipFill>
        <p:spPr>
          <a:xfrm>
            <a:off x="8878278" y="1521686"/>
            <a:ext cx="2148934" cy="4650514"/>
          </a:xfrm>
          <a:prstGeom prst="rect">
            <a:avLst/>
          </a:prstGeom>
        </p:spPr>
      </p:pic>
      <p:sp>
        <p:nvSpPr>
          <p:cNvPr id="3" name="Content Placeholder 2">
            <a:extLst>
              <a:ext uri="{FF2B5EF4-FFF2-40B4-BE49-F238E27FC236}">
                <a16:creationId xmlns:a16="http://schemas.microsoft.com/office/drawing/2014/main" id="{38F61AAA-9508-5A19-F953-D7B9A2D2D80F}"/>
              </a:ext>
            </a:extLst>
          </p:cNvPr>
          <p:cNvSpPr>
            <a:spLocks noGrp="1"/>
          </p:cNvSpPr>
          <p:nvPr>
            <p:ph idx="1"/>
          </p:nvPr>
        </p:nvSpPr>
        <p:spPr/>
        <p:txBody>
          <a:bodyPr>
            <a:normAutofit fontScale="92500" lnSpcReduction="10000"/>
          </a:bodyPr>
          <a:lstStyle/>
          <a:p>
            <a:pPr>
              <a:lnSpc>
                <a:spcPct val="150000"/>
              </a:lnSpc>
            </a:pPr>
            <a:r>
              <a:rPr lang="en-US" sz="2800" dirty="0"/>
              <a:t>Part I</a:t>
            </a:r>
          </a:p>
          <a:p>
            <a:pPr>
              <a:lnSpc>
                <a:spcPct val="150000"/>
              </a:lnSpc>
            </a:pPr>
            <a:r>
              <a:rPr lang="en-US" sz="2800" dirty="0"/>
              <a:t>What is an announcement effect? </a:t>
            </a:r>
          </a:p>
          <a:p>
            <a:pPr>
              <a:lnSpc>
                <a:spcPct val="150000"/>
              </a:lnSpc>
            </a:pPr>
            <a:r>
              <a:rPr lang="en-US" sz="2800" dirty="0"/>
              <a:t>Let’s consider Robinhood app</a:t>
            </a:r>
          </a:p>
          <a:p>
            <a:pPr>
              <a:lnSpc>
                <a:spcPct val="150000"/>
              </a:lnSpc>
            </a:pPr>
            <a:r>
              <a:rPr lang="en-US" sz="2800" dirty="0"/>
              <a:t>Why not in 10-K?</a:t>
            </a:r>
          </a:p>
          <a:p>
            <a:pPr lvl="1">
              <a:lnSpc>
                <a:spcPct val="150000"/>
              </a:lnSpc>
            </a:pPr>
            <a:r>
              <a:rPr lang="en-US" sz="2600" dirty="0"/>
              <a:t>Information need in 10-K?</a:t>
            </a:r>
          </a:p>
          <a:p>
            <a:pPr lvl="1">
              <a:lnSpc>
                <a:spcPct val="150000"/>
              </a:lnSpc>
            </a:pPr>
            <a:r>
              <a:rPr lang="en-US" sz="2600" dirty="0"/>
              <a:t>Query? </a:t>
            </a:r>
          </a:p>
        </p:txBody>
      </p:sp>
    </p:spTree>
    <p:extLst>
      <p:ext uri="{BB962C8B-B14F-4D97-AF65-F5344CB8AC3E}">
        <p14:creationId xmlns:p14="http://schemas.microsoft.com/office/powerpoint/2010/main" val="108986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0EC2-59A0-FE48-5606-37FC6B1252D0}"/>
              </a:ext>
            </a:extLst>
          </p:cNvPr>
          <p:cNvSpPr>
            <a:spLocks noGrp="1"/>
          </p:cNvSpPr>
          <p:nvPr>
            <p:ph type="title"/>
          </p:nvPr>
        </p:nvSpPr>
        <p:spPr/>
        <p:txBody>
          <a:bodyPr>
            <a:normAutofit/>
          </a:bodyPr>
          <a:lstStyle/>
          <a:p>
            <a:r>
              <a:rPr lang="en-US" sz="4400" b="1" dirty="0"/>
              <a:t>Perceptron</a:t>
            </a:r>
          </a:p>
        </p:txBody>
      </p:sp>
      <p:sp>
        <p:nvSpPr>
          <p:cNvPr id="3" name="Content Placeholder 2">
            <a:extLst>
              <a:ext uri="{FF2B5EF4-FFF2-40B4-BE49-F238E27FC236}">
                <a16:creationId xmlns:a16="http://schemas.microsoft.com/office/drawing/2014/main" id="{A6FF17CA-797E-F2AD-9220-E79EC2274C1F}"/>
              </a:ext>
            </a:extLst>
          </p:cNvPr>
          <p:cNvSpPr>
            <a:spLocks noGrp="1"/>
          </p:cNvSpPr>
          <p:nvPr>
            <p:ph idx="1"/>
          </p:nvPr>
        </p:nvSpPr>
        <p:spPr/>
        <p:txBody>
          <a:bodyPr>
            <a:normAutofit fontScale="92500" lnSpcReduction="10000"/>
          </a:bodyPr>
          <a:lstStyle/>
          <a:p>
            <a:pPr>
              <a:lnSpc>
                <a:spcPct val="150000"/>
              </a:lnSpc>
            </a:pPr>
            <a:r>
              <a:rPr lang="en-US" sz="2800" dirty="0"/>
              <a:t>Consider the perceptron, a very simple neural unit that has a binary output with a step activation function</a:t>
            </a:r>
          </a:p>
          <a:p>
            <a:pPr>
              <a:lnSpc>
                <a:spcPct val="150000"/>
              </a:lnSpc>
            </a:pPr>
            <a:endParaRPr lang="en-US" sz="2800" dirty="0"/>
          </a:p>
          <a:p>
            <a:pPr>
              <a:lnSpc>
                <a:spcPct val="150000"/>
              </a:lnSpc>
            </a:pPr>
            <a:endParaRPr lang="en-US" sz="2800" dirty="0"/>
          </a:p>
          <a:p>
            <a:pPr>
              <a:lnSpc>
                <a:spcPct val="150000"/>
              </a:lnSpc>
            </a:pPr>
            <a:endParaRPr lang="en-US" sz="2800" dirty="0"/>
          </a:p>
          <a:p>
            <a:pPr>
              <a:lnSpc>
                <a:spcPct val="150000"/>
              </a:lnSpc>
            </a:pPr>
            <a:r>
              <a:rPr lang="en-US" sz="2800" dirty="0"/>
              <a:t>Easy to build AND or OR with </a:t>
            </a:r>
            <a:r>
              <a:rPr lang="en-US" sz="2800" dirty="0" err="1"/>
              <a:t>perceptrons</a:t>
            </a:r>
            <a:endParaRPr lang="en-US" sz="2800" dirty="0"/>
          </a:p>
          <a:p>
            <a:pPr>
              <a:lnSpc>
                <a:spcPct val="150000"/>
              </a:lnSpc>
            </a:pPr>
            <a:endParaRPr lang="en-US" sz="2800" dirty="0"/>
          </a:p>
          <a:p>
            <a:pPr>
              <a:lnSpc>
                <a:spcPct val="150000"/>
              </a:lnSpc>
            </a:pPr>
            <a:endParaRPr lang="en-US" sz="2800" dirty="0"/>
          </a:p>
        </p:txBody>
      </p:sp>
      <p:pic>
        <p:nvPicPr>
          <p:cNvPr id="4" name="Picture 3">
            <a:extLst>
              <a:ext uri="{FF2B5EF4-FFF2-40B4-BE49-F238E27FC236}">
                <a16:creationId xmlns:a16="http://schemas.microsoft.com/office/drawing/2014/main" id="{5F6E11A9-9454-626A-81BC-6B78E71B2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998" y="3389566"/>
            <a:ext cx="5199698" cy="1514475"/>
          </a:xfrm>
          <a:prstGeom prst="rect">
            <a:avLst/>
          </a:prstGeom>
        </p:spPr>
      </p:pic>
    </p:spTree>
    <p:extLst>
      <p:ext uri="{BB962C8B-B14F-4D97-AF65-F5344CB8AC3E}">
        <p14:creationId xmlns:p14="http://schemas.microsoft.com/office/powerpoint/2010/main" val="1348836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0E0C5-6512-A453-42A6-A9D00D22E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369" y="454690"/>
            <a:ext cx="3097423" cy="902162"/>
          </a:xfrm>
          <a:prstGeom prst="rect">
            <a:avLst/>
          </a:prstGeom>
        </p:spPr>
      </p:pic>
      <p:pic>
        <p:nvPicPr>
          <p:cNvPr id="6" name="Content Placeholder 4">
            <a:extLst>
              <a:ext uri="{FF2B5EF4-FFF2-40B4-BE49-F238E27FC236}">
                <a16:creationId xmlns:a16="http://schemas.microsoft.com/office/drawing/2014/main" id="{EECED8D0-58EA-7C8F-E02E-AC62BE334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083" y="1644848"/>
            <a:ext cx="4228361" cy="3908031"/>
          </a:xfrm>
          <a:prstGeom prst="rect">
            <a:avLst/>
          </a:prstGeom>
        </p:spPr>
      </p:pic>
      <p:pic>
        <p:nvPicPr>
          <p:cNvPr id="7" name="Picture 6">
            <a:extLst>
              <a:ext uri="{FF2B5EF4-FFF2-40B4-BE49-F238E27FC236}">
                <a16:creationId xmlns:a16="http://schemas.microsoft.com/office/drawing/2014/main" id="{00D1AEFD-BA32-3451-F6CE-DE128A97B1C0}"/>
              </a:ext>
            </a:extLst>
          </p:cNvPr>
          <p:cNvPicPr>
            <a:picLocks noChangeAspect="1"/>
          </p:cNvPicPr>
          <p:nvPr/>
        </p:nvPicPr>
        <p:blipFill rotWithShape="1">
          <a:blip r:embed="rId4"/>
          <a:srcRect r="72485"/>
          <a:stretch/>
        </p:blipFill>
        <p:spPr>
          <a:xfrm>
            <a:off x="6741566" y="1644848"/>
            <a:ext cx="2372937" cy="3556835"/>
          </a:xfrm>
          <a:prstGeom prst="rect">
            <a:avLst/>
          </a:prstGeom>
        </p:spPr>
      </p:pic>
    </p:spTree>
    <p:extLst>
      <p:ext uri="{BB962C8B-B14F-4D97-AF65-F5344CB8AC3E}">
        <p14:creationId xmlns:p14="http://schemas.microsoft.com/office/powerpoint/2010/main" val="386918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0E0C5-6512-A453-42A6-A9D00D22E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369" y="454690"/>
            <a:ext cx="3097423" cy="902162"/>
          </a:xfrm>
          <a:prstGeom prst="rect">
            <a:avLst/>
          </a:prstGeom>
        </p:spPr>
      </p:pic>
      <p:pic>
        <p:nvPicPr>
          <p:cNvPr id="2" name="Picture 1">
            <a:extLst>
              <a:ext uri="{FF2B5EF4-FFF2-40B4-BE49-F238E27FC236}">
                <a16:creationId xmlns:a16="http://schemas.microsoft.com/office/drawing/2014/main" id="{AEFB5C86-778B-2571-C7CA-C1CE4180E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91" y="1873045"/>
            <a:ext cx="4420532" cy="3951688"/>
          </a:xfrm>
          <a:prstGeom prst="rect">
            <a:avLst/>
          </a:prstGeom>
        </p:spPr>
      </p:pic>
      <p:pic>
        <p:nvPicPr>
          <p:cNvPr id="3" name="Picture 2">
            <a:extLst>
              <a:ext uri="{FF2B5EF4-FFF2-40B4-BE49-F238E27FC236}">
                <a16:creationId xmlns:a16="http://schemas.microsoft.com/office/drawing/2014/main" id="{B4E89153-98D9-C113-EAA1-95D1346A3C17}"/>
              </a:ext>
            </a:extLst>
          </p:cNvPr>
          <p:cNvPicPr>
            <a:picLocks noChangeAspect="1"/>
          </p:cNvPicPr>
          <p:nvPr/>
        </p:nvPicPr>
        <p:blipFill rotWithShape="1">
          <a:blip r:embed="rId4"/>
          <a:srcRect l="37719" r="37135"/>
          <a:stretch/>
        </p:blipFill>
        <p:spPr>
          <a:xfrm>
            <a:off x="6882034" y="1356852"/>
            <a:ext cx="2326389" cy="3815632"/>
          </a:xfrm>
          <a:prstGeom prst="rect">
            <a:avLst/>
          </a:prstGeom>
        </p:spPr>
      </p:pic>
    </p:spTree>
    <p:extLst>
      <p:ext uri="{BB962C8B-B14F-4D97-AF65-F5344CB8AC3E}">
        <p14:creationId xmlns:p14="http://schemas.microsoft.com/office/powerpoint/2010/main" val="219641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6E4B-9F11-FC6B-DA78-DFCC5E6F8A29}"/>
              </a:ext>
            </a:extLst>
          </p:cNvPr>
          <p:cNvSpPr>
            <a:spLocks noGrp="1"/>
          </p:cNvSpPr>
          <p:nvPr>
            <p:ph type="title"/>
          </p:nvPr>
        </p:nvSpPr>
        <p:spPr/>
        <p:txBody>
          <a:bodyPr/>
          <a:lstStyle/>
          <a:p>
            <a:r>
              <a:rPr lang="en-US" b="1" dirty="0"/>
              <a:t>XOR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CED757-EBA6-2BA5-434B-E1E343943F02}"/>
                  </a:ext>
                </a:extLst>
              </p:cNvPr>
              <p:cNvSpPr>
                <a:spLocks noGrp="1"/>
              </p:cNvSpPr>
              <p:nvPr>
                <p:ph idx="1"/>
              </p:nvPr>
            </p:nvSpPr>
            <p:spPr/>
            <p:txBody>
              <a:bodyPr>
                <a:normAutofit/>
              </a:bodyPr>
              <a:lstStyle/>
              <a:p>
                <a:pPr>
                  <a:lnSpc>
                    <a:spcPct val="150000"/>
                  </a:lnSpc>
                </a:pPr>
                <a:r>
                  <a:rPr lang="en-US" sz="3200" dirty="0"/>
                  <a:t>Not possible to capture XOR with </a:t>
                </a:r>
                <a:r>
                  <a:rPr lang="en-US" sz="3200" dirty="0" err="1"/>
                  <a:t>perceptrons</a:t>
                </a:r>
                <a:endParaRPr lang="en-US" sz="3200" dirty="0"/>
              </a:p>
              <a:p>
                <a:pPr lvl="1">
                  <a:lnSpc>
                    <a:spcPct val="150000"/>
                  </a:lnSpc>
                </a:pPr>
                <a:r>
                  <a:rPr lang="en-US" sz="2800" dirty="0"/>
                  <a:t>Try it!</a:t>
                </a:r>
              </a:p>
              <a:p>
                <a:pPr>
                  <a:lnSpc>
                    <a:spcPct val="150000"/>
                  </a:lnSpc>
                </a:pPr>
                <a:r>
                  <a:rPr lang="en-US" sz="3200" dirty="0"/>
                  <a:t>Given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2</m:t>
                        </m:r>
                      </m:sub>
                    </m:sSub>
                  </m:oMath>
                </a14:m>
                <a:r>
                  <a:rPr lang="en-US" sz="3200" dirty="0"/>
                  <a:t>, perceptron equation is a line </a:t>
                </a:r>
              </a:p>
              <a:p>
                <a:pPr lvl="1">
                  <a:lnSpc>
                    <a:spcPct val="150000"/>
                  </a:lnSpc>
                </a:pPr>
                <a14:m>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w</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=0</m:t>
                    </m:r>
                  </m:oMath>
                </a14:m>
                <a:endParaRPr lang="en-US" sz="2800" dirty="0"/>
              </a:p>
              <a:p>
                <a:pPr>
                  <a:lnSpc>
                    <a:spcPct val="150000"/>
                  </a:lnSpc>
                </a:pPr>
                <a:r>
                  <a:rPr lang="en-US" sz="3200" dirty="0"/>
                  <a:t>This line acts as a decision boundary</a:t>
                </a:r>
              </a:p>
            </p:txBody>
          </p:sp>
        </mc:Choice>
        <mc:Fallback xmlns="">
          <p:sp>
            <p:nvSpPr>
              <p:cNvPr id="3" name="Content Placeholder 2">
                <a:extLst>
                  <a:ext uri="{FF2B5EF4-FFF2-40B4-BE49-F238E27FC236}">
                    <a16:creationId xmlns:a16="http://schemas.microsoft.com/office/drawing/2014/main" id="{FACED757-EBA6-2BA5-434B-E1E343943F02}"/>
                  </a:ext>
                </a:extLst>
              </p:cNvPr>
              <p:cNvSpPr>
                <a:spLocks noGrp="1" noRot="1" noChangeAspect="1" noMove="1" noResize="1" noEditPoints="1" noAdjustHandles="1" noChangeArrowheads="1" noChangeShapeType="1" noTextEdit="1"/>
              </p:cNvSpPr>
              <p:nvPr>
                <p:ph idx="1"/>
              </p:nvPr>
            </p:nvSpPr>
            <p:spPr>
              <a:blipFill>
                <a:blip r:embed="rId2"/>
                <a:stretch>
                  <a:fillRect l="-1009" b="-1875"/>
                </a:stretch>
              </a:blipFill>
            </p:spPr>
            <p:txBody>
              <a:bodyPr/>
              <a:lstStyle/>
              <a:p>
                <a:r>
                  <a:rPr lang="en-US">
                    <a:noFill/>
                  </a:rPr>
                  <a:t> </a:t>
                </a:r>
              </a:p>
            </p:txBody>
          </p:sp>
        </mc:Fallback>
      </mc:AlternateContent>
    </p:spTree>
    <p:extLst>
      <p:ext uri="{BB962C8B-B14F-4D97-AF65-F5344CB8AC3E}">
        <p14:creationId xmlns:p14="http://schemas.microsoft.com/office/powerpoint/2010/main" val="282969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920E-EA98-370A-E206-12E333DB0219}"/>
              </a:ext>
            </a:extLst>
          </p:cNvPr>
          <p:cNvSpPr>
            <a:spLocks noGrp="1"/>
          </p:cNvSpPr>
          <p:nvPr>
            <p:ph type="title"/>
          </p:nvPr>
        </p:nvSpPr>
        <p:spPr/>
        <p:txBody>
          <a:bodyPr/>
          <a:lstStyle/>
          <a:p>
            <a:r>
              <a:rPr lang="en-US" b="1" dirty="0"/>
              <a:t>Decision boundaries</a:t>
            </a:r>
          </a:p>
        </p:txBody>
      </p:sp>
      <p:sp>
        <p:nvSpPr>
          <p:cNvPr id="3" name="Content Placeholder 2">
            <a:extLst>
              <a:ext uri="{FF2B5EF4-FFF2-40B4-BE49-F238E27FC236}">
                <a16:creationId xmlns:a16="http://schemas.microsoft.com/office/drawing/2014/main" id="{BF2116BB-2A89-8DC5-62DC-BCD95FD8AC10}"/>
              </a:ext>
            </a:extLst>
          </p:cNvPr>
          <p:cNvSpPr>
            <a:spLocks noGrp="1"/>
          </p:cNvSpPr>
          <p:nvPr>
            <p:ph idx="1"/>
          </p:nvPr>
        </p:nvSpPr>
        <p:spPr/>
        <p:txBody>
          <a:bodyPr/>
          <a:lstStyle/>
          <a:p>
            <a:r>
              <a:rPr lang="en-US" dirty="0"/>
              <a:t>XOR is not linearly separable function</a:t>
            </a:r>
          </a:p>
          <a:p>
            <a:endParaRPr lang="en-US" dirty="0"/>
          </a:p>
        </p:txBody>
      </p:sp>
      <p:pic>
        <p:nvPicPr>
          <p:cNvPr id="4" name="Content Placeholder 4">
            <a:extLst>
              <a:ext uri="{FF2B5EF4-FFF2-40B4-BE49-F238E27FC236}">
                <a16:creationId xmlns:a16="http://schemas.microsoft.com/office/drawing/2014/main" id="{3388A2DE-1359-CF50-79AF-7B586B34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983" y="2924777"/>
            <a:ext cx="8690034" cy="3247423"/>
          </a:xfrm>
          <a:prstGeom prst="rect">
            <a:avLst/>
          </a:prstGeom>
        </p:spPr>
      </p:pic>
    </p:spTree>
    <p:extLst>
      <p:ext uri="{BB962C8B-B14F-4D97-AF65-F5344CB8AC3E}">
        <p14:creationId xmlns:p14="http://schemas.microsoft.com/office/powerpoint/2010/main" val="132460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56BF-7D1F-C3C6-2B0F-31E0E0F99477}"/>
              </a:ext>
            </a:extLst>
          </p:cNvPr>
          <p:cNvSpPr>
            <a:spLocks noGrp="1"/>
          </p:cNvSpPr>
          <p:nvPr>
            <p:ph type="title"/>
          </p:nvPr>
        </p:nvSpPr>
        <p:spPr/>
        <p:txBody>
          <a:bodyPr/>
          <a:lstStyle/>
          <a:p>
            <a:r>
              <a:rPr lang="en-US" b="1" dirty="0"/>
              <a:t>Solution to the XOR problem</a:t>
            </a:r>
          </a:p>
        </p:txBody>
      </p:sp>
      <p:sp>
        <p:nvSpPr>
          <p:cNvPr id="3" name="Content Placeholder 2">
            <a:extLst>
              <a:ext uri="{FF2B5EF4-FFF2-40B4-BE49-F238E27FC236}">
                <a16:creationId xmlns:a16="http://schemas.microsoft.com/office/drawing/2014/main" id="{BBADE670-4C1C-D8EA-F94D-AEC5A25E2819}"/>
              </a:ext>
            </a:extLst>
          </p:cNvPr>
          <p:cNvSpPr>
            <a:spLocks noGrp="1"/>
          </p:cNvSpPr>
          <p:nvPr>
            <p:ph idx="1"/>
          </p:nvPr>
        </p:nvSpPr>
        <p:spPr/>
        <p:txBody>
          <a:bodyPr/>
          <a:lstStyle/>
          <a:p>
            <a:r>
              <a:rPr lang="en-US" dirty="0"/>
              <a:t>XOR can’t be calculated by a single perceptron</a:t>
            </a:r>
          </a:p>
          <a:p>
            <a:r>
              <a:rPr lang="en-US" dirty="0"/>
              <a:t>XOR can be calculated by a layered network of units</a:t>
            </a:r>
          </a:p>
        </p:txBody>
      </p:sp>
      <p:pic>
        <p:nvPicPr>
          <p:cNvPr id="4" name="Picture 3">
            <a:extLst>
              <a:ext uri="{FF2B5EF4-FFF2-40B4-BE49-F238E27FC236}">
                <a16:creationId xmlns:a16="http://schemas.microsoft.com/office/drawing/2014/main" id="{8026A93D-F4A4-1A8A-3B78-9D9324A51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061" y="3313549"/>
            <a:ext cx="3994419" cy="2899903"/>
          </a:xfrm>
          <a:prstGeom prst="rect">
            <a:avLst/>
          </a:prstGeom>
        </p:spPr>
      </p:pic>
      <p:pic>
        <p:nvPicPr>
          <p:cNvPr id="5" name="Picture 4">
            <a:extLst>
              <a:ext uri="{FF2B5EF4-FFF2-40B4-BE49-F238E27FC236}">
                <a16:creationId xmlns:a16="http://schemas.microsoft.com/office/drawing/2014/main" id="{1E929874-542E-854C-189F-72F0EBBB4A64}"/>
              </a:ext>
            </a:extLst>
          </p:cNvPr>
          <p:cNvPicPr>
            <a:picLocks noChangeAspect="1"/>
          </p:cNvPicPr>
          <p:nvPr/>
        </p:nvPicPr>
        <p:blipFill rotWithShape="1">
          <a:blip r:embed="rId3"/>
          <a:srcRect l="74938"/>
          <a:stretch/>
        </p:blipFill>
        <p:spPr>
          <a:xfrm>
            <a:off x="2188138" y="3272297"/>
            <a:ext cx="1762183" cy="2899903"/>
          </a:xfrm>
          <a:prstGeom prst="rect">
            <a:avLst/>
          </a:prstGeom>
        </p:spPr>
      </p:pic>
      <p:sp>
        <p:nvSpPr>
          <p:cNvPr id="6" name="TextBox 5">
            <a:extLst>
              <a:ext uri="{FF2B5EF4-FFF2-40B4-BE49-F238E27FC236}">
                <a16:creationId xmlns:a16="http://schemas.microsoft.com/office/drawing/2014/main" id="{109E486B-988D-1D76-A9A0-B34A431CB3CD}"/>
              </a:ext>
            </a:extLst>
          </p:cNvPr>
          <p:cNvSpPr txBox="1"/>
          <p:nvPr/>
        </p:nvSpPr>
        <p:spPr>
          <a:xfrm>
            <a:off x="4454422" y="4260512"/>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B57CFC96-AE8F-BEAC-E88C-1926B4773A47}"/>
              </a:ext>
            </a:extLst>
          </p:cNvPr>
          <p:cNvSpPr txBox="1"/>
          <p:nvPr/>
        </p:nvSpPr>
        <p:spPr>
          <a:xfrm>
            <a:off x="4899361" y="3333305"/>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17840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E56FD7-C93B-5D3D-669E-6712F2024816}"/>
              </a:ext>
            </a:extLst>
          </p:cNvPr>
          <p:cNvSpPr>
            <a:spLocks noGrp="1"/>
          </p:cNvSpPr>
          <p:nvPr>
            <p:ph idx="1"/>
          </p:nvPr>
        </p:nvSpPr>
        <p:spPr>
          <a:xfrm>
            <a:off x="1069848" y="589935"/>
            <a:ext cx="10058400" cy="5582265"/>
          </a:xfrm>
        </p:spPr>
        <p:txBody>
          <a:bodyPr>
            <a:normAutofit/>
          </a:bodyPr>
          <a:lstStyle/>
          <a:p>
            <a:r>
              <a:rPr lang="en-US" sz="2800" dirty="0"/>
              <a:t>We can view the hidden layer of the network as forming a representation of the input</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The hidden layers will learn to form useful representations</a:t>
            </a:r>
          </a:p>
        </p:txBody>
      </p:sp>
      <p:pic>
        <p:nvPicPr>
          <p:cNvPr id="4" name="Content Placeholder 4">
            <a:extLst>
              <a:ext uri="{FF2B5EF4-FFF2-40B4-BE49-F238E27FC236}">
                <a16:creationId xmlns:a16="http://schemas.microsoft.com/office/drawing/2014/main" id="{F133609E-4B72-8205-96F2-9E8519EA3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533" y="1694221"/>
            <a:ext cx="7499281" cy="3443836"/>
          </a:xfrm>
          <a:prstGeom prst="rect">
            <a:avLst/>
          </a:prstGeom>
        </p:spPr>
      </p:pic>
    </p:spTree>
    <p:extLst>
      <p:ext uri="{BB962C8B-B14F-4D97-AF65-F5344CB8AC3E}">
        <p14:creationId xmlns:p14="http://schemas.microsoft.com/office/powerpoint/2010/main" val="156282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endParaRPr>
          </a:p>
        </p:txBody>
      </p:sp>
      <p:sp>
        <p:nvSpPr>
          <p:cNvPr id="10" name="Oval 9"/>
          <p:cNvSpPr/>
          <p:nvPr/>
        </p:nvSpPr>
        <p:spPr bwMode="auto">
          <a:xfrm>
            <a:off x="6392067" y="11938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cxnSp>
        <p:nvCxnSpPr>
          <p:cNvPr id="14" name="Straight Arrow Connector 13"/>
          <p:cNvCxnSpPr>
            <a:cxnSpLocks/>
            <a:stCxn id="9" idx="0"/>
            <a:endCxn id="10" idx="3"/>
          </p:cNvCxnSpPr>
          <p:nvPr/>
        </p:nvCxnSpPr>
        <p:spPr bwMode="auto">
          <a:xfrm flipV="1">
            <a:off x="5579267" y="1735529"/>
            <a:ext cx="902074" cy="1388674"/>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6696867" y="1828475"/>
            <a:ext cx="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696867" y="1828475"/>
            <a:ext cx="111760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28475"/>
            <a:ext cx="902074" cy="1388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cs typeface="Times New Roman" panose="02020603050405020304" pitchFamily="18" charset="0"/>
              </a:rPr>
              <a:t>U</a:t>
            </a:r>
          </a:p>
        </p:txBody>
      </p:sp>
      <p:sp>
        <p:nvSpPr>
          <p:cNvPr id="77" name="TextBox 76"/>
          <p:cNvSpPr txBox="1"/>
          <p:nvPr/>
        </p:nvSpPr>
        <p:spPr>
          <a:xfrm>
            <a:off x="3547267" y="4140202"/>
            <a:ext cx="609600" cy="769441"/>
          </a:xfrm>
          <a:prstGeom prst="rect">
            <a:avLst/>
          </a:prstGeom>
          <a:noFill/>
        </p:spPr>
        <p:txBody>
          <a:bodyPr wrap="square" rtlCol="0">
            <a:spAutoFit/>
          </a:bodyPr>
          <a:lstStyle/>
          <a:p>
            <a:r>
              <a:rPr lang="en-US" sz="4400" dirty="0">
                <a:solidFill>
                  <a:srgbClr val="590A0E"/>
                </a:solidFill>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7875674" y="1180908"/>
                <a:ext cx="20879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7875674" y="1180908"/>
                <a:ext cx="2087943" cy="615553"/>
              </a:xfrm>
              <a:prstGeom prst="rect">
                <a:avLst/>
              </a:prstGeom>
              <a:blipFill>
                <a:blip r:embed="rId5"/>
                <a:stretch>
                  <a:fillRect l="-5455" r="-7879" b="-36735"/>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F54F-AD9A-22B9-3BE2-B315157958A3}"/>
              </a:ext>
            </a:extLst>
          </p:cNvPr>
          <p:cNvSpPr>
            <a:spLocks noGrp="1"/>
          </p:cNvSpPr>
          <p:nvPr>
            <p:ph type="title"/>
          </p:nvPr>
        </p:nvSpPr>
        <p:spPr/>
        <p:txBody>
          <a:bodyPr>
            <a:normAutofit/>
          </a:bodyPr>
          <a:lstStyle/>
          <a:p>
            <a:r>
              <a:rPr lang="en-US" sz="4800" b="1" dirty="0"/>
              <a:t>Feedforward neural Networks</a:t>
            </a:r>
          </a:p>
        </p:txBody>
      </p:sp>
      <p:sp>
        <p:nvSpPr>
          <p:cNvPr id="3" name="Content Placeholder 2">
            <a:extLst>
              <a:ext uri="{FF2B5EF4-FFF2-40B4-BE49-F238E27FC236}">
                <a16:creationId xmlns:a16="http://schemas.microsoft.com/office/drawing/2014/main" id="{7B16D374-2547-9CF5-6397-46FE48F76C22}"/>
              </a:ext>
            </a:extLst>
          </p:cNvPr>
          <p:cNvSpPr>
            <a:spLocks noGrp="1"/>
          </p:cNvSpPr>
          <p:nvPr>
            <p:ph idx="1"/>
          </p:nvPr>
        </p:nvSpPr>
        <p:spPr/>
        <p:txBody>
          <a:bodyPr>
            <a:normAutofit/>
          </a:bodyPr>
          <a:lstStyle/>
          <a:p>
            <a:pPr>
              <a:lnSpc>
                <a:spcPct val="150000"/>
              </a:lnSpc>
            </a:pPr>
            <a:r>
              <a:rPr lang="en-US" sz="2400" dirty="0"/>
              <a:t>The feedforward network is the simplest NN</a:t>
            </a:r>
          </a:p>
          <a:p>
            <a:pPr lvl="1">
              <a:lnSpc>
                <a:spcPct val="150000"/>
              </a:lnSpc>
            </a:pPr>
            <a:r>
              <a:rPr lang="en-US" sz="2000" dirty="0"/>
              <a:t>Fully connected </a:t>
            </a:r>
            <a:r>
              <a:rPr lang="en-US" sz="2000" b="1" dirty="0"/>
              <a:t>with no cycles</a:t>
            </a:r>
          </a:p>
          <a:p>
            <a:pPr>
              <a:lnSpc>
                <a:spcPct val="150000"/>
              </a:lnSpc>
            </a:pPr>
            <a:r>
              <a:rPr lang="en-US" sz="2400" dirty="0"/>
              <a:t>Minimum requirement: input units, hidden units, output units</a:t>
            </a:r>
          </a:p>
          <a:p>
            <a:pPr lvl="1">
              <a:lnSpc>
                <a:spcPct val="150000"/>
              </a:lnSpc>
            </a:pPr>
            <a:r>
              <a:rPr lang="en-US" sz="2000" dirty="0"/>
              <a:t>Layers, nodes, units used interchangeably </a:t>
            </a:r>
          </a:p>
          <a:p>
            <a:pPr>
              <a:lnSpc>
                <a:spcPct val="150000"/>
              </a:lnSpc>
            </a:pPr>
            <a:r>
              <a:rPr lang="en-US" sz="2400" dirty="0"/>
              <a:t>The core is the hidden layer</a:t>
            </a:r>
          </a:p>
        </p:txBody>
      </p:sp>
    </p:spTree>
    <p:extLst>
      <p:ext uri="{BB962C8B-B14F-4D97-AF65-F5344CB8AC3E}">
        <p14:creationId xmlns:p14="http://schemas.microsoft.com/office/powerpoint/2010/main" val="3539822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10896600" cy="1066800"/>
          </a:xfrm>
        </p:spPr>
        <p:txBody>
          <a:bodyPr>
            <a:noAutofit/>
          </a:bodyPr>
          <a:lstStyle/>
          <a:p>
            <a:r>
              <a:rPr lang="en-US" sz="3600" b="1" dirty="0"/>
              <a:t>Binary Logistic Regression as a 1-layer Network</a:t>
            </a:r>
          </a:p>
        </p:txBody>
      </p:sp>
      <p:sp>
        <p:nvSpPr>
          <p:cNvPr id="8" name="Oval 7"/>
          <p:cNvSpPr/>
          <p:nvPr/>
        </p:nvSpPr>
        <p:spPr bwMode="auto">
          <a:xfrm>
            <a:off x="4775200"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5865596" y="2209803"/>
            <a:ext cx="611405" cy="605909"/>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0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4927601" y="713005"/>
            <a:ext cx="937995" cy="1496795"/>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5283200"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2743200"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7823201" y="5562603"/>
            <a:ext cx="609595"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5791200" y="5573698"/>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267200"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048000" y="4065808"/>
            <a:ext cx="3223997" cy="1496795"/>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9779001" y="5562603"/>
            <a:ext cx="609595"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6171299" y="2815712"/>
            <a:ext cx="3696975" cy="28398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6096000" y="2815712"/>
            <a:ext cx="75299" cy="275798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888136" y="3549152"/>
            <a:ext cx="1288669"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7848602" y="5562604"/>
            <a:ext cx="656335" cy="646331"/>
          </a:xfrm>
          <a:prstGeom prst="rect">
            <a:avLst/>
          </a:prstGeom>
          <a:noFill/>
        </p:spPr>
        <p:txBody>
          <a:bodyPr wrap="square" rtlCol="0">
            <a:spAutoFit/>
          </a:bodyPr>
          <a:lstStyle/>
          <a:p>
            <a:r>
              <a:rPr lang="en-US" sz="3600" dirty="0" err="1"/>
              <a:t>x</a:t>
            </a:r>
            <a:r>
              <a:rPr lang="en-US" sz="3600" baseline="-25000" dirty="0" err="1"/>
              <a:t>n</a:t>
            </a:r>
            <a:endParaRPr lang="en-US" sz="3600" baseline="-25000" dirty="0"/>
          </a:p>
        </p:txBody>
      </p:sp>
      <p:sp>
        <p:nvSpPr>
          <p:cNvPr id="84" name="TextBox 83"/>
          <p:cNvSpPr txBox="1"/>
          <p:nvPr/>
        </p:nvSpPr>
        <p:spPr>
          <a:xfrm>
            <a:off x="2743200" y="5486404"/>
            <a:ext cx="609600" cy="646331"/>
          </a:xfrm>
          <a:prstGeom prst="rect">
            <a:avLst/>
          </a:prstGeom>
          <a:noFill/>
        </p:spPr>
        <p:txBody>
          <a:bodyPr wrap="square" rtlCol="0">
            <a:spAutoFit/>
          </a:bodyPr>
          <a:lstStyle/>
          <a:p>
            <a:r>
              <a:rPr lang="en-US" sz="3600" dirty="0"/>
              <a:t>x</a:t>
            </a:r>
            <a:r>
              <a:rPr lang="en-US" sz="3600" baseline="-25000" dirty="0"/>
              <a:t>1</a:t>
            </a:r>
          </a:p>
        </p:txBody>
      </p:sp>
      <p:cxnSp>
        <p:nvCxnSpPr>
          <p:cNvPr id="53" name="Straight Arrow Connector 52"/>
          <p:cNvCxnSpPr>
            <a:cxnSpLocks/>
            <a:stCxn id="23" idx="1"/>
            <a:endCxn id="13" idx="4"/>
          </p:cNvCxnSpPr>
          <p:nvPr/>
        </p:nvCxnSpPr>
        <p:spPr bwMode="auto">
          <a:xfrm flipH="1" flipV="1">
            <a:off x="6171299" y="2815712"/>
            <a:ext cx="1741175" cy="28398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3263526" y="2815712"/>
            <a:ext cx="2907773" cy="28398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4572000" y="2815712"/>
            <a:ext cx="1599299" cy="274689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E0FE5A-562C-1745-8203-B330FA8CD5F1}"/>
                  </a:ext>
                </a:extLst>
              </p:cNvPr>
              <p:cNvSpPr txBox="1"/>
              <p:nvPr/>
            </p:nvSpPr>
            <p:spPr>
              <a:xfrm>
                <a:off x="7213600" y="2183047"/>
                <a:ext cx="359826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𝑦</m:t>
                      </m:r>
                      <m:r>
                        <a:rPr lang="en-US" sz="3600" i="1">
                          <a:latin typeface="Cambria Math" panose="02040503050406030204" pitchFamily="18" charset="0"/>
                        </a:rPr>
                        <m:t>=</m:t>
                      </m:r>
                      <m:r>
                        <a:rPr lang="en-US" sz="3600" i="1">
                          <a:latin typeface="Cambria Math" panose="02040503050406030204" pitchFamily="18" charset="0"/>
                          <a:ea typeface="Cambria Math" panose="02040503050406030204" pitchFamily="18" charset="0"/>
                        </a:rPr>
                        <m:t>𝜎</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𝑤</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𝑥</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𝑏</m:t>
                      </m:r>
                      <m:r>
                        <a:rPr lang="en-US" sz="3600" i="1">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7213600" y="2183047"/>
                <a:ext cx="3598264" cy="646331"/>
              </a:xfrm>
              <a:prstGeom prst="rect">
                <a:avLst/>
              </a:prstGeom>
              <a:blipFill>
                <a:blip r:embed="rId3"/>
                <a:stretch>
                  <a:fillRect r="-1053" b="-25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9715268" y="5562603"/>
            <a:ext cx="777521" cy="646331"/>
          </a:xfrm>
          <a:prstGeom prst="rect">
            <a:avLst/>
          </a:prstGeom>
          <a:noFill/>
        </p:spPr>
        <p:txBody>
          <a:bodyPr wrap="square" rtlCol="0">
            <a:spAutoFit/>
          </a:bodyPr>
          <a:lstStyle/>
          <a:p>
            <a:r>
              <a:rPr lang="en-US" sz="36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4042885" y="3562314"/>
            <a:ext cx="845179"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w</a:t>
            </a:r>
            <a:r>
              <a:rPr lang="en-US" sz="4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6241421" y="3581402"/>
            <a:ext cx="845179" cy="707886"/>
          </a:xfrm>
          <a:prstGeom prst="rect">
            <a:avLst/>
          </a:prstGeom>
          <a:noFill/>
        </p:spPr>
        <p:txBody>
          <a:bodyPr wrap="square" rtlCol="0">
            <a:spAutoFit/>
          </a:bodyPr>
          <a:lstStyle/>
          <a:p>
            <a:r>
              <a:rPr lang="en-US" sz="4000" dirty="0" err="1">
                <a:solidFill>
                  <a:srgbClr val="590A0E"/>
                </a:solidFill>
                <a:latin typeface="Times New Roman" panose="02020603050405020304" pitchFamily="18" charset="0"/>
                <a:cs typeface="Times New Roman" panose="02020603050405020304" pitchFamily="18" charset="0"/>
              </a:rPr>
              <a:t>w</a:t>
            </a:r>
            <a:r>
              <a:rPr lang="en-US" sz="4000" baseline="-25000" dirty="0" err="1">
                <a:solidFill>
                  <a:srgbClr val="590A0E"/>
                </a:solidFill>
                <a:latin typeface="Times New Roman" panose="02020603050405020304" pitchFamily="18" charset="0"/>
                <a:cs typeface="Times New Roman" panose="02020603050405020304" pitchFamily="18" charset="0"/>
              </a:rPr>
              <a:t>n</a:t>
            </a:r>
            <a:endParaRPr lang="en-US" sz="4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7994021" y="3600413"/>
            <a:ext cx="845179"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9469962" y="2714594"/>
            <a:ext cx="2685351" cy="584775"/>
          </a:xfrm>
          <a:prstGeom prst="rect">
            <a:avLst/>
          </a:prstGeom>
          <a:noFill/>
        </p:spPr>
        <p:txBody>
          <a:bodyPr wrap="none" rtlCol="0">
            <a:spAutoFit/>
          </a:bodyPr>
          <a:lstStyle/>
          <a:p>
            <a:r>
              <a:rPr lang="en-US" sz="32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5943602" y="2064606"/>
            <a:ext cx="537327" cy="830997"/>
          </a:xfrm>
          <a:prstGeom prst="rect">
            <a:avLst/>
          </a:prstGeom>
          <a:noFill/>
        </p:spPr>
        <p:txBody>
          <a:bodyPr wrap="none" rtlCol="0">
            <a:spAutoFit/>
          </a:bodyPr>
          <a:lstStyle/>
          <a:p>
            <a:r>
              <a:rPr lang="en-US" sz="4800" dirty="0" err="1"/>
              <a:t>σ</a:t>
            </a:r>
            <a:endParaRPr lang="en-US" sz="1351"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500085" y="2254080"/>
            <a:ext cx="2693319" cy="1077218"/>
          </a:xfrm>
          <a:prstGeom prst="rect">
            <a:avLst/>
          </a:prstGeom>
          <a:noFill/>
        </p:spPr>
        <p:txBody>
          <a:bodyPr wrap="square" rtlCol="0">
            <a:spAutoFit/>
          </a:bodyPr>
          <a:lstStyle/>
          <a:p>
            <a:r>
              <a:rPr lang="en-US" sz="3200" dirty="0">
                <a:solidFill>
                  <a:schemeClr val="tx2"/>
                </a:solidFill>
              </a:rPr>
              <a:t>Output layer</a:t>
            </a:r>
          </a:p>
          <a:p>
            <a:r>
              <a:rPr lang="en-US" sz="3200" dirty="0">
                <a:solidFill>
                  <a:schemeClr val="tx2"/>
                </a:solidFill>
              </a:rPr>
              <a:t>(</a:t>
            </a:r>
            <a:r>
              <a:rPr lang="en-US" sz="3200" dirty="0" err="1"/>
              <a:t>σ</a:t>
            </a:r>
            <a:r>
              <a:rPr lang="en-US" sz="3200" dirty="0"/>
              <a:t> node)</a:t>
            </a:r>
            <a:endParaRPr lang="en-US" sz="32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304406" y="5512040"/>
            <a:ext cx="2209451" cy="1077218"/>
          </a:xfrm>
          <a:prstGeom prst="rect">
            <a:avLst/>
          </a:prstGeom>
          <a:noFill/>
        </p:spPr>
        <p:txBody>
          <a:bodyPr wrap="none" rtlCol="0">
            <a:spAutoFit/>
          </a:bodyPr>
          <a:lstStyle/>
          <a:p>
            <a:r>
              <a:rPr lang="en-US" sz="3200" dirty="0">
                <a:solidFill>
                  <a:schemeClr val="tx2"/>
                </a:solidFill>
              </a:rPr>
              <a:t>Input layer</a:t>
            </a:r>
          </a:p>
          <a:p>
            <a:r>
              <a:rPr lang="en-US" sz="32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2549394" y="1146468"/>
            <a:ext cx="8400313" cy="523220"/>
          </a:xfrm>
          <a:prstGeom prst="rect">
            <a:avLst/>
          </a:prstGeom>
          <a:noFill/>
        </p:spPr>
        <p:txBody>
          <a:bodyPr wrap="none" rtlCol="0">
            <a:spAutoFit/>
          </a:bodyPr>
          <a:lstStyle/>
          <a:p>
            <a:r>
              <a:rPr lang="en-US" sz="28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693773" y="4270894"/>
            <a:ext cx="1308692" cy="461665"/>
          </a:xfrm>
          <a:prstGeom prst="rect">
            <a:avLst/>
          </a:prstGeom>
          <a:noFill/>
        </p:spPr>
        <p:txBody>
          <a:bodyPr wrap="none" rtlCol="0">
            <a:spAutoFit/>
          </a:bodyPr>
          <a:lstStyle/>
          <a:p>
            <a:r>
              <a:rPr lang="en-US" sz="24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8504933" y="3916260"/>
            <a:ext cx="1261884" cy="461665"/>
          </a:xfrm>
          <a:prstGeom prst="rect">
            <a:avLst/>
          </a:prstGeom>
          <a:noFill/>
        </p:spPr>
        <p:txBody>
          <a:bodyPr wrap="none" rtlCol="0">
            <a:spAutoFit/>
          </a:bodyPr>
          <a:lstStyle/>
          <a:p>
            <a:r>
              <a:rPr lang="en-US" sz="24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99C46-C809-9DDE-E1D5-B088C454FB29}"/>
              </a:ext>
            </a:extLst>
          </p:cNvPr>
          <p:cNvSpPr>
            <a:spLocks noGrp="1"/>
          </p:cNvSpPr>
          <p:nvPr>
            <p:ph type="title"/>
          </p:nvPr>
        </p:nvSpPr>
        <p:spPr/>
        <p:txBody>
          <a:bodyPr/>
          <a:lstStyle/>
          <a:p>
            <a:r>
              <a:rPr lang="en-US" dirty="0"/>
              <a:t>Yelp data analysis</a:t>
            </a:r>
          </a:p>
        </p:txBody>
      </p:sp>
      <p:sp>
        <p:nvSpPr>
          <p:cNvPr id="3" name="Content Placeholder 2">
            <a:extLst>
              <a:ext uri="{FF2B5EF4-FFF2-40B4-BE49-F238E27FC236}">
                <a16:creationId xmlns:a16="http://schemas.microsoft.com/office/drawing/2014/main" id="{6B735736-F7E3-C565-E2A8-17EF86658AEA}"/>
              </a:ext>
            </a:extLst>
          </p:cNvPr>
          <p:cNvSpPr>
            <a:spLocks noGrp="1"/>
          </p:cNvSpPr>
          <p:nvPr>
            <p:ph idx="1"/>
          </p:nvPr>
        </p:nvSpPr>
        <p:spPr/>
        <p:txBody>
          <a:bodyPr>
            <a:normAutofit/>
          </a:bodyPr>
          <a:lstStyle/>
          <a:p>
            <a:pPr>
              <a:lnSpc>
                <a:spcPct val="150000"/>
              </a:lnSpc>
            </a:pPr>
            <a:r>
              <a:rPr lang="en-US" sz="2400" dirty="0"/>
              <a:t>Original data contains 7M observations</a:t>
            </a:r>
          </a:p>
          <a:p>
            <a:pPr>
              <a:lnSpc>
                <a:spcPct val="150000"/>
              </a:lnSpc>
            </a:pPr>
            <a:r>
              <a:rPr lang="en-US" sz="2400" dirty="0"/>
              <a:t>The given data is 1,000 sample</a:t>
            </a:r>
          </a:p>
          <a:p>
            <a:pPr>
              <a:lnSpc>
                <a:spcPct val="150000"/>
              </a:lnSpc>
            </a:pPr>
            <a:r>
              <a:rPr lang="en-US" sz="2400" dirty="0"/>
              <a:t>Any model should fail</a:t>
            </a:r>
          </a:p>
          <a:p>
            <a:pPr lvl="1">
              <a:lnSpc>
                <a:spcPct val="150000"/>
              </a:lnSpc>
            </a:pPr>
            <a:r>
              <a:rPr lang="en-US" sz="2000" dirty="0"/>
              <a:t>Sampling, of course: 0.01 % data</a:t>
            </a:r>
          </a:p>
          <a:p>
            <a:pPr lvl="2">
              <a:lnSpc>
                <a:spcPct val="150000"/>
              </a:lnSpc>
            </a:pPr>
            <a:r>
              <a:rPr lang="en-US" sz="1800" dirty="0"/>
              <a:t>Why?</a:t>
            </a:r>
          </a:p>
          <a:p>
            <a:pPr lvl="1">
              <a:lnSpc>
                <a:spcPct val="150000"/>
              </a:lnSpc>
            </a:pPr>
            <a:r>
              <a:rPr lang="en-US" sz="2000" dirty="0"/>
              <a:t>Textual data needs large data</a:t>
            </a:r>
          </a:p>
          <a:p>
            <a:pPr lvl="2">
              <a:lnSpc>
                <a:spcPct val="150000"/>
              </a:lnSpc>
            </a:pPr>
            <a:r>
              <a:rPr lang="en-US" sz="1800" dirty="0"/>
              <a:t>Why?</a:t>
            </a:r>
          </a:p>
        </p:txBody>
      </p:sp>
    </p:spTree>
    <p:extLst>
      <p:ext uri="{BB962C8B-B14F-4D97-AF65-F5344CB8AC3E}">
        <p14:creationId xmlns:p14="http://schemas.microsoft.com/office/powerpoint/2010/main" val="511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386624" cy="1066800"/>
          </a:xfrm>
        </p:spPr>
        <p:txBody>
          <a:bodyPr>
            <a:noAutofit/>
          </a:bodyPr>
          <a:lstStyle/>
          <a:p>
            <a:r>
              <a:rPr lang="en-US" sz="3200" b="1"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30</a:t>
            </a:fld>
            <a:endParaRPr lang="en-US"/>
          </a:p>
        </p:txBody>
      </p:sp>
      <p:sp>
        <p:nvSpPr>
          <p:cNvPr id="8" name="Oval 7"/>
          <p:cNvSpPr/>
          <p:nvPr/>
        </p:nvSpPr>
        <p:spPr bwMode="auto">
          <a:xfrm>
            <a:off x="4775200"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4673602" y="2209803"/>
            <a:ext cx="609599"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6705602" y="2209803"/>
            <a:ext cx="609599"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5791202" y="2209803"/>
            <a:ext cx="609599"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p:cNvCxnSpPr>
          <p:nvPr/>
        </p:nvCxnSpPr>
        <p:spPr bwMode="auto">
          <a:xfrm flipV="1">
            <a:off x="4978402" y="713008"/>
            <a:ext cx="887194" cy="1496795"/>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5283200"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27432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78232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0960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2672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stCxn id="21" idx="0"/>
          </p:cNvCxnSpPr>
          <p:nvPr/>
        </p:nvCxnSpPr>
        <p:spPr bwMode="auto">
          <a:xfrm flipV="1">
            <a:off x="2997200" y="4065808"/>
            <a:ext cx="3274797"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4521200" y="2844475"/>
            <a:ext cx="4572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4978402" y="2844475"/>
            <a:ext cx="13715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978402" y="2844475"/>
            <a:ext cx="3098798" cy="2718128"/>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176805" y="2844475"/>
            <a:ext cx="1801597" cy="28110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084191"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978402" y="2844475"/>
            <a:ext cx="4359789"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176805" y="2844475"/>
            <a:ext cx="2919197" cy="28110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3176805" y="2844475"/>
            <a:ext cx="3833597" cy="28110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010402" y="2844475"/>
            <a:ext cx="2327789"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096002" y="2844475"/>
            <a:ext cx="3242189"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4978402" y="2844475"/>
            <a:ext cx="30987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010402" y="2844475"/>
            <a:ext cx="10667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6096002" y="2844475"/>
            <a:ext cx="2539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6350000" y="2844475"/>
            <a:ext cx="6604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4521200" y="2844475"/>
            <a:ext cx="15748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4521200" y="2844475"/>
            <a:ext cx="24892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3200400" y="3505200"/>
            <a:ext cx="609600"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7875129" y="5511227"/>
            <a:ext cx="526106" cy="584775"/>
          </a:xfrm>
          <a:prstGeom prst="rect">
            <a:avLst/>
          </a:prstGeom>
          <a:noFill/>
        </p:spPr>
        <p:txBody>
          <a:bodyPr wrap="none" rtlCol="0">
            <a:spAutoFit/>
          </a:bodyPr>
          <a:lstStyle/>
          <a:p>
            <a:r>
              <a:rPr lang="en-US" sz="3200" dirty="0" err="1">
                <a:latin typeface="Times New Roman" panose="02020603050405020304" pitchFamily="18" charset="0"/>
                <a:cs typeface="Times New Roman" panose="02020603050405020304" pitchFamily="18" charset="0"/>
              </a:rPr>
              <a:t>x</a:t>
            </a:r>
            <a:r>
              <a:rPr lang="en-US" sz="3200" baseline="-25000" dirty="0" err="1">
                <a:latin typeface="Times New Roman" panose="02020603050405020304" pitchFamily="18" charset="0"/>
                <a:cs typeface="Times New Roman" panose="02020603050405020304" pitchFamily="18" charset="0"/>
              </a:rPr>
              <a:t>n</a:t>
            </a:r>
            <a:endParaRPr lang="en-US" sz="32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743200" y="5562600"/>
            <a:ext cx="6096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x</a:t>
            </a:r>
            <a:r>
              <a:rPr lang="en-US" sz="32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6096002" y="2844475"/>
            <a:ext cx="19811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943759" y="1080063"/>
            <a:ext cx="10210800" cy="666786"/>
          </a:xfrm>
          <a:prstGeom prst="rect">
            <a:avLst/>
          </a:prstGeom>
          <a:noFill/>
        </p:spPr>
        <p:txBody>
          <a:bodyPr wrap="square" rtlCol="0">
            <a:spAutoFit/>
          </a:bodyPr>
          <a:lstStyle/>
          <a:p>
            <a:r>
              <a:rPr lang="en-US" sz="3733"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939411" y="4113378"/>
            <a:ext cx="1549620" cy="1815690"/>
          </a:xfrm>
          <a:prstGeom prst="rect">
            <a:avLst/>
          </a:prstGeom>
        </p:spPr>
        <p:txBody>
          <a:bodyPr wrap="square">
            <a:spAutoFit/>
          </a:bodyPr>
          <a:lstStyle/>
          <a:p>
            <a:r>
              <a:rPr lang="en-US" sz="3733" dirty="0">
                <a:solidFill>
                  <a:schemeClr val="tx2"/>
                </a:solidFill>
              </a:rPr>
              <a:t>W is a matrix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CB1F6F-E797-4A45-9FEC-24D5A0F3C4AD}"/>
                  </a:ext>
                </a:extLst>
              </p:cNvPr>
              <p:cNvSpPr txBox="1"/>
              <p:nvPr/>
            </p:nvSpPr>
            <p:spPr>
              <a:xfrm>
                <a:off x="7484281" y="2184882"/>
                <a:ext cx="510885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𝑦</m:t>
                      </m:r>
                      <m:r>
                        <a:rPr lang="en-US" sz="3600" i="1">
                          <a:latin typeface="Cambria Math" panose="02040503050406030204" pitchFamily="18" charset="0"/>
                        </a:rPr>
                        <m:t>=</m:t>
                      </m:r>
                      <m:r>
                        <m:rPr>
                          <m:nor/>
                        </m:rPr>
                        <a:rPr lang="en-US" sz="3600">
                          <a:latin typeface="Cambria Math" panose="02040503050406030204" pitchFamily="18" charset="0"/>
                        </a:rPr>
                        <m:t>softmax</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𝑊𝑥</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𝑏</m:t>
                      </m:r>
                      <m:r>
                        <a:rPr lang="en-US" sz="3600" i="1">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7484281" y="2184882"/>
                <a:ext cx="5108859" cy="646331"/>
              </a:xfrm>
              <a:prstGeom prst="rect">
                <a:avLst/>
              </a:prstGeom>
              <a:blipFill>
                <a:blip r:embed="rId3"/>
                <a:stretch>
                  <a:fillRect b="-25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9055102" y="5648980"/>
            <a:ext cx="56618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8915356" y="2696063"/>
            <a:ext cx="3080869" cy="666786"/>
          </a:xfrm>
          <a:prstGeom prst="rect">
            <a:avLst/>
          </a:prstGeom>
        </p:spPr>
        <p:txBody>
          <a:bodyPr wrap="square">
            <a:spAutoFit/>
          </a:bodyPr>
          <a:lstStyle/>
          <a:p>
            <a:r>
              <a:rPr lang="en-US" sz="3733"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4659617" y="1562980"/>
            <a:ext cx="6096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y</a:t>
            </a:r>
            <a:r>
              <a:rPr lang="en-US" sz="32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6649916" y="1557028"/>
            <a:ext cx="609600"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y</a:t>
            </a:r>
            <a:r>
              <a:rPr lang="en-US" sz="3200" baseline="-25000" dirty="0" err="1">
                <a:latin typeface="Times New Roman" panose="02020603050405020304" pitchFamily="18" charset="0"/>
                <a:cs typeface="Times New Roman" panose="02020603050405020304" pitchFamily="18" charset="0"/>
              </a:rPr>
              <a:t>n</a:t>
            </a:r>
            <a:endParaRPr lang="en-US" sz="32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9073692" y="4147419"/>
            <a:ext cx="3080869" cy="666786"/>
          </a:xfrm>
          <a:prstGeom prst="rect">
            <a:avLst/>
          </a:prstGeom>
        </p:spPr>
        <p:txBody>
          <a:bodyPr wrap="square">
            <a:spAutoFit/>
          </a:bodyPr>
          <a:lstStyle/>
          <a:p>
            <a:r>
              <a:rPr lang="en-US" sz="3733"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8286291" y="3469963"/>
            <a:ext cx="609600"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4761270" y="2143624"/>
            <a:ext cx="38504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5897632" y="2089625"/>
            <a:ext cx="38504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6817878" y="2105196"/>
            <a:ext cx="38504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500083" y="2254081"/>
            <a:ext cx="3106716" cy="1015663"/>
          </a:xfrm>
          <a:prstGeom prst="rect">
            <a:avLst/>
          </a:prstGeom>
          <a:noFill/>
        </p:spPr>
        <p:txBody>
          <a:bodyPr wrap="square" rtlCol="0">
            <a:spAutoFit/>
          </a:bodyPr>
          <a:lstStyle/>
          <a:p>
            <a:r>
              <a:rPr lang="en-US" sz="3200" dirty="0">
                <a:solidFill>
                  <a:schemeClr val="tx2"/>
                </a:solidFill>
              </a:rPr>
              <a:t>Output layer</a:t>
            </a:r>
          </a:p>
          <a:p>
            <a:r>
              <a:rPr lang="en-US" sz="2800" dirty="0">
                <a:solidFill>
                  <a:schemeClr val="tx2"/>
                </a:solidFill>
              </a:rPr>
              <a:t>(</a:t>
            </a:r>
            <a:r>
              <a:rPr lang="en-US" sz="2800" dirty="0" err="1"/>
              <a:t>softmax</a:t>
            </a:r>
            <a:r>
              <a:rPr lang="en-US" sz="2800" dirty="0"/>
              <a:t> nodes)</a:t>
            </a:r>
            <a:endParaRPr lang="en-US" sz="28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304406" y="5512040"/>
            <a:ext cx="2209451" cy="1077218"/>
          </a:xfrm>
          <a:prstGeom prst="rect">
            <a:avLst/>
          </a:prstGeom>
          <a:noFill/>
        </p:spPr>
        <p:txBody>
          <a:bodyPr wrap="none" rtlCol="0">
            <a:spAutoFit/>
          </a:bodyPr>
          <a:lstStyle/>
          <a:p>
            <a:r>
              <a:rPr lang="en-US" sz="3200" dirty="0">
                <a:solidFill>
                  <a:schemeClr val="tx2"/>
                </a:solidFill>
              </a:rPr>
              <a:t>Input layer</a:t>
            </a:r>
          </a:p>
          <a:p>
            <a:r>
              <a:rPr lang="en-US" sz="32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1097280" y="159603"/>
            <a:ext cx="11094720" cy="907196"/>
          </a:xfrm>
        </p:spPr>
        <p:txBody>
          <a:bodyPr>
            <a:noAutofit/>
          </a:bodyPr>
          <a:lstStyle/>
          <a:p>
            <a:r>
              <a:rPr lang="en-US" sz="3600" b="1" dirty="0" err="1"/>
              <a:t>softmax</a:t>
            </a:r>
            <a:r>
              <a:rPr lang="en-US" sz="3600" b="1"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596846" y="936816"/>
            <a:ext cx="11366556" cy="5761581"/>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0" y="3221875"/>
            <a:ext cx="6495384" cy="1191461"/>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01" y="1800257"/>
            <a:ext cx="10108197" cy="1460500"/>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5137" y="5020013"/>
            <a:ext cx="5227051" cy="614947"/>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5700867"/>
            <a:ext cx="6187909" cy="53807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767142" y="5211574"/>
            <a:ext cx="2423860" cy="1460500"/>
          </a:xfrm>
          <a:prstGeom prst="rect">
            <a:avLst/>
          </a:prstGeom>
        </p:spPr>
      </p:pic>
    </p:spTree>
    <p:extLst>
      <p:ext uri="{BB962C8B-B14F-4D97-AF65-F5344CB8AC3E}">
        <p14:creationId xmlns:p14="http://schemas.microsoft.com/office/powerpoint/2010/main" val="2754754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13"/>
            <a:ext cx="10515600" cy="1066800"/>
          </a:xfrm>
        </p:spPr>
        <p:txBody>
          <a:bodyPr>
            <a:noAutofit/>
          </a:bodyPr>
          <a:lstStyle/>
          <a:p>
            <a:r>
              <a:rPr lang="en-US" sz="4000" b="1" dirty="0"/>
              <a:t>Two-Layer Network with scalar output</a:t>
            </a:r>
          </a:p>
        </p:txBody>
      </p:sp>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10" name="Oval 9"/>
          <p:cNvSpPr/>
          <p:nvPr/>
        </p:nvSpPr>
        <p:spPr bwMode="auto">
          <a:xfrm>
            <a:off x="6392067" y="11938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579267" y="1735529"/>
            <a:ext cx="902074" cy="1388674"/>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6696867" y="1828475"/>
            <a:ext cx="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696867" y="1828475"/>
            <a:ext cx="111760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28475"/>
            <a:ext cx="902074" cy="1388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3547267" y="41402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9960256" y="1139243"/>
            <a:ext cx="3080869" cy="666786"/>
          </a:xfrm>
          <a:prstGeom prst="rect">
            <a:avLst/>
          </a:prstGeom>
        </p:spPr>
        <p:txBody>
          <a:bodyPr wrap="square">
            <a:spAutoFit/>
          </a:bodyPr>
          <a:lstStyle/>
          <a:p>
            <a:r>
              <a:rPr lang="en-US" sz="3733"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10456068" y="3929204"/>
            <a:ext cx="1382110" cy="508088"/>
          </a:xfrm>
          <a:prstGeom prst="rect">
            <a:avLst/>
          </a:prstGeom>
          <a:noFill/>
        </p:spPr>
        <p:txBody>
          <a:bodyPr wrap="none" rtlCol="0">
            <a:spAutoFit/>
          </a:bodyPr>
          <a:lstStyle/>
          <a:p>
            <a:r>
              <a:rPr lang="en-US" sz="1351" dirty="0"/>
              <a:t>Could be </a:t>
            </a:r>
            <a:r>
              <a:rPr lang="en-US" sz="1351" dirty="0" err="1"/>
              <a:t>ReLU</a:t>
            </a:r>
            <a:endParaRPr lang="en-US" sz="1351" dirty="0"/>
          </a:p>
          <a:p>
            <a:r>
              <a:rPr lang="en-US" sz="1351" dirty="0"/>
              <a:t>Or tanh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7875674" y="1180908"/>
                <a:ext cx="20879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7875674" y="1180908"/>
                <a:ext cx="2087943" cy="615553"/>
              </a:xfrm>
              <a:prstGeom prst="rect">
                <a:avLst/>
              </a:prstGeom>
              <a:blipFill>
                <a:blip r:embed="rId5"/>
                <a:stretch>
                  <a:fillRect l="-5455" r="-7879" b="-36735"/>
                </a:stretch>
              </a:blipFill>
            </p:spPr>
            <p:txBody>
              <a:bodyPr/>
              <a:lstStyle/>
              <a:p>
                <a:r>
                  <a:rPr lang="en-US">
                    <a:noFill/>
                  </a:rPr>
                  <a:t> </a:t>
                </a:r>
              </a:p>
            </p:txBody>
          </p:sp>
        </mc:Fallback>
      </mc:AlternateContent>
    </p:spTree>
    <p:extLst>
      <p:ext uri="{BB962C8B-B14F-4D97-AF65-F5344CB8AC3E}">
        <p14:creationId xmlns:p14="http://schemas.microsoft.com/office/powerpoint/2010/main" val="140419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13"/>
            <a:ext cx="10515600" cy="1066800"/>
          </a:xfrm>
        </p:spPr>
        <p:txBody>
          <a:bodyPr>
            <a:noAutofit/>
          </a:bodyPr>
          <a:lstStyle/>
          <a:p>
            <a:r>
              <a:rPr lang="en-US" sz="4000" b="1" dirty="0"/>
              <a:t>Two-Layer Network with scalar output</a:t>
            </a:r>
          </a:p>
        </p:txBody>
      </p:sp>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10" name="Oval 9"/>
          <p:cNvSpPr/>
          <p:nvPr/>
        </p:nvSpPr>
        <p:spPr bwMode="auto">
          <a:xfrm>
            <a:off x="6392067" y="11938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579267" y="1735529"/>
            <a:ext cx="902074" cy="1388674"/>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6696867" y="1828475"/>
            <a:ext cx="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696867" y="1828475"/>
            <a:ext cx="111760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28475"/>
            <a:ext cx="902074" cy="1388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3122140"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5128386" y="5593069"/>
            <a:ext cx="298480" cy="584775"/>
          </a:xfrm>
          <a:prstGeom prst="rect">
            <a:avLst/>
          </a:prstGeom>
          <a:noFill/>
        </p:spPr>
        <p:txBody>
          <a:bodyPr wrap="none" rtlCol="0">
            <a:spAutoFit/>
          </a:bodyPr>
          <a:lstStyle/>
          <a:p>
            <a:r>
              <a:rPr lang="en-US" sz="3200" dirty="0" err="1">
                <a:latin typeface="Times New Roman" panose="02020603050405020304" pitchFamily="18" charset="0"/>
                <a:cs typeface="Times New Roman" panose="02020603050405020304" pitchFamily="18" charset="0"/>
              </a:rPr>
              <a:t>i</a:t>
            </a:r>
            <a:endParaRPr lang="en-US" sz="32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6540866" y="3045294"/>
            <a:ext cx="298480"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3864394" y="3256780"/>
            <a:ext cx="1335679" cy="769441"/>
          </a:xfrm>
          <a:prstGeom prst="rect">
            <a:avLst/>
          </a:prstGeom>
          <a:noFill/>
        </p:spPr>
        <p:txBody>
          <a:bodyPr wrap="square" rtlCol="0">
            <a:spAutoFit/>
          </a:bodyPr>
          <a:lstStyle/>
          <a:p>
            <a:r>
              <a:rPr lang="en-US" sz="4400" dirty="0" err="1">
                <a:solidFill>
                  <a:srgbClr val="0000FF"/>
                </a:solidFill>
                <a:latin typeface="Times New Roman" panose="02020603050405020304" pitchFamily="18" charset="0"/>
                <a:cs typeface="Times New Roman" panose="02020603050405020304" pitchFamily="18" charset="0"/>
              </a:rPr>
              <a:t>W</a:t>
            </a:r>
            <a:r>
              <a:rPr lang="en-US" sz="6000" baseline="-25000" dirty="0" err="1">
                <a:solidFill>
                  <a:srgbClr val="0000FF"/>
                </a:solidFill>
                <a:latin typeface="Times New Roman" panose="02020603050405020304" pitchFamily="18" charset="0"/>
                <a:cs typeface="Times New Roman" panose="02020603050405020304" pitchFamily="18" charset="0"/>
              </a:rPr>
              <a:t>ji</a:t>
            </a:r>
            <a:endParaRPr lang="en-US" sz="44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4800601" y="3929203"/>
            <a:ext cx="1083467" cy="7951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9789967" y="4176783"/>
            <a:ext cx="3080869" cy="666786"/>
          </a:xfrm>
          <a:prstGeom prst="rect">
            <a:avLst/>
          </a:prstGeom>
        </p:spPr>
        <p:txBody>
          <a:bodyPr wrap="square">
            <a:spAutoFit/>
          </a:bodyPr>
          <a:lstStyle/>
          <a:p>
            <a:r>
              <a:rPr lang="en-US" sz="3733"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9960256" y="1139243"/>
            <a:ext cx="3080869" cy="666786"/>
          </a:xfrm>
          <a:prstGeom prst="rect">
            <a:avLst/>
          </a:prstGeom>
        </p:spPr>
        <p:txBody>
          <a:bodyPr wrap="square">
            <a:spAutoFit/>
          </a:bodyPr>
          <a:lstStyle/>
          <a:p>
            <a:r>
              <a:rPr lang="en-US" sz="3733" dirty="0">
                <a:solidFill>
                  <a:schemeClr val="tx2"/>
                </a:solidFill>
              </a:rPr>
              <a:t>y is a scalar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7875674" y="1180908"/>
                <a:ext cx="20879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7875674" y="1180908"/>
                <a:ext cx="2087943" cy="615553"/>
              </a:xfrm>
              <a:prstGeom prst="rect">
                <a:avLst/>
              </a:prstGeom>
              <a:blipFill>
                <a:blip r:embed="rId5"/>
                <a:stretch>
                  <a:fillRect l="-5455" r="-7879" b="-36735"/>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13"/>
            <a:ext cx="10515600" cy="1066800"/>
          </a:xfrm>
        </p:spPr>
        <p:txBody>
          <a:bodyPr>
            <a:noAutofit/>
          </a:bodyPr>
          <a:lstStyle/>
          <a:p>
            <a:r>
              <a:rPr lang="en-US" sz="4000" b="1" dirty="0"/>
              <a:t>Two-Layer Network with </a:t>
            </a:r>
            <a:r>
              <a:rPr lang="en-US" sz="4000" b="1" dirty="0" err="1"/>
              <a:t>softmax</a:t>
            </a:r>
            <a:r>
              <a:rPr lang="en-US" sz="4000" b="1" dirty="0"/>
              <a:t> output</a:t>
            </a:r>
          </a:p>
        </p:txBody>
      </p:sp>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10" name="Oval 9"/>
          <p:cNvSpPr/>
          <p:nvPr/>
        </p:nvSpPr>
        <p:spPr bwMode="auto">
          <a:xfrm>
            <a:off x="5740765" y="1208406"/>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579267" y="1750132"/>
            <a:ext cx="250772" cy="137407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6045565" y="1843078"/>
            <a:ext cx="651302" cy="128112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045565" y="1843078"/>
            <a:ext cx="1768902" cy="128112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43078"/>
            <a:ext cx="250772" cy="137407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3547267" y="41402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10456068" y="3929204"/>
            <a:ext cx="1382110" cy="508088"/>
          </a:xfrm>
          <a:prstGeom prst="rect">
            <a:avLst/>
          </a:prstGeom>
          <a:noFill/>
        </p:spPr>
        <p:txBody>
          <a:bodyPr wrap="none" rtlCol="0">
            <a:spAutoFit/>
          </a:bodyPr>
          <a:lstStyle/>
          <a:p>
            <a:r>
              <a:rPr lang="en-US" sz="1351" dirty="0"/>
              <a:t>Could be </a:t>
            </a:r>
            <a:r>
              <a:rPr lang="en-US" sz="1351" dirty="0" err="1"/>
              <a:t>ReLU</a:t>
            </a:r>
            <a:endParaRPr lang="en-US" sz="1351" dirty="0"/>
          </a:p>
          <a:p>
            <a:r>
              <a:rPr lang="en-US" sz="1351"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9845364" y="1983878"/>
            <a:ext cx="3080869" cy="666786"/>
          </a:xfrm>
          <a:prstGeom prst="rect">
            <a:avLst/>
          </a:prstGeom>
        </p:spPr>
        <p:txBody>
          <a:bodyPr wrap="square">
            <a:spAutoFit/>
          </a:bodyPr>
          <a:lstStyle/>
          <a:p>
            <a:r>
              <a:rPr lang="en-US" sz="3733" dirty="0">
                <a:solidFill>
                  <a:schemeClr val="tx2"/>
                </a:solidFill>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7875671" y="1180908"/>
                <a:ext cx="352295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m:rPr>
                          <m:nor/>
                        </m:rPr>
                        <a:rPr lang="en-US" sz="4000">
                          <a:latin typeface="Cambria Math" panose="02040503050406030204" pitchFamily="18" charset="0"/>
                        </a:rPr>
                        <m:t>softmax</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7875671" y="1180908"/>
                <a:ext cx="3522951" cy="615553"/>
              </a:xfrm>
              <a:prstGeom prst="rect">
                <a:avLst/>
              </a:prstGeom>
              <a:blipFill>
                <a:blip r:embed="rId5"/>
                <a:stretch>
                  <a:fillRect l="-2878" r="-4676" b="-36735"/>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6912392" y="1242131"/>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6696867" y="1876803"/>
            <a:ext cx="520325" cy="12474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7217192" y="1876803"/>
            <a:ext cx="597275" cy="12474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5794793" y="1876803"/>
            <a:ext cx="1422399" cy="134034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F54F-AD9A-22B9-3BE2-B315157958A3}"/>
              </a:ext>
            </a:extLst>
          </p:cNvPr>
          <p:cNvSpPr>
            <a:spLocks noGrp="1"/>
          </p:cNvSpPr>
          <p:nvPr>
            <p:ph type="title"/>
          </p:nvPr>
        </p:nvSpPr>
        <p:spPr/>
        <p:txBody>
          <a:bodyPr>
            <a:normAutofit/>
          </a:bodyPr>
          <a:lstStyle/>
          <a:p>
            <a:r>
              <a:rPr lang="en-US" sz="4800" b="1" dirty="0"/>
              <a:t>Feedforward neural Networks</a:t>
            </a:r>
          </a:p>
        </p:txBody>
      </p:sp>
      <p:sp>
        <p:nvSpPr>
          <p:cNvPr id="3" name="Content Placeholder 2">
            <a:extLst>
              <a:ext uri="{FF2B5EF4-FFF2-40B4-BE49-F238E27FC236}">
                <a16:creationId xmlns:a16="http://schemas.microsoft.com/office/drawing/2014/main" id="{7B16D374-2547-9CF5-6397-46FE48F76C22}"/>
              </a:ext>
            </a:extLst>
          </p:cNvPr>
          <p:cNvSpPr>
            <a:spLocks noGrp="1"/>
          </p:cNvSpPr>
          <p:nvPr>
            <p:ph idx="1"/>
          </p:nvPr>
        </p:nvSpPr>
        <p:spPr/>
        <p:txBody>
          <a:bodyPr>
            <a:normAutofit/>
          </a:bodyPr>
          <a:lstStyle/>
          <a:p>
            <a:pPr>
              <a:lnSpc>
                <a:spcPct val="150000"/>
              </a:lnSpc>
            </a:pPr>
            <a:r>
              <a:rPr lang="en-US" sz="2800" dirty="0"/>
              <a:t>The resulting value </a:t>
            </a:r>
            <a:r>
              <a:rPr lang="en-US" sz="2800" b="1" dirty="0"/>
              <a:t>h</a:t>
            </a:r>
            <a:r>
              <a:rPr lang="en-US" sz="2800" dirty="0"/>
              <a:t> forms a representation of the input</a:t>
            </a:r>
          </a:p>
          <a:p>
            <a:pPr>
              <a:lnSpc>
                <a:spcPct val="150000"/>
              </a:lnSpc>
            </a:pPr>
            <a:r>
              <a:rPr lang="en-US" sz="2800" dirty="0"/>
              <a:t>The role of the output layer is to take this new representation </a:t>
            </a:r>
            <a:r>
              <a:rPr lang="en-US" sz="2800" b="1" dirty="0"/>
              <a:t>h</a:t>
            </a:r>
            <a:r>
              <a:rPr lang="en-US" sz="2800" dirty="0"/>
              <a:t> and compute a final output</a:t>
            </a:r>
          </a:p>
        </p:txBody>
      </p:sp>
    </p:spTree>
    <p:extLst>
      <p:ext uri="{BB962C8B-B14F-4D97-AF65-F5344CB8AC3E}">
        <p14:creationId xmlns:p14="http://schemas.microsoft.com/office/powerpoint/2010/main" val="547366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5B1D-A7E9-62F1-6821-BADD036B3F5B}"/>
              </a:ext>
            </a:extLst>
          </p:cNvPr>
          <p:cNvSpPr>
            <a:spLocks noGrp="1"/>
          </p:cNvSpPr>
          <p:nvPr>
            <p:ph type="title"/>
          </p:nvPr>
        </p:nvSpPr>
        <p:spPr/>
        <p:txBody>
          <a:bodyPr>
            <a:normAutofit/>
          </a:bodyPr>
          <a:lstStyle/>
          <a:p>
            <a:r>
              <a:rPr lang="en-US" sz="4800" b="1" dirty="0"/>
              <a:t>Classification: Sentiment analysis</a:t>
            </a:r>
          </a:p>
        </p:txBody>
      </p:sp>
      <p:sp>
        <p:nvSpPr>
          <p:cNvPr id="3" name="Content Placeholder 2">
            <a:extLst>
              <a:ext uri="{FF2B5EF4-FFF2-40B4-BE49-F238E27FC236}">
                <a16:creationId xmlns:a16="http://schemas.microsoft.com/office/drawing/2014/main" id="{8E77CC5B-777D-7471-7602-A9BA0E0C2763}"/>
              </a:ext>
            </a:extLst>
          </p:cNvPr>
          <p:cNvSpPr>
            <a:spLocks noGrp="1"/>
          </p:cNvSpPr>
          <p:nvPr>
            <p:ph idx="1"/>
          </p:nvPr>
        </p:nvSpPr>
        <p:spPr/>
        <p:txBody>
          <a:bodyPr>
            <a:normAutofit/>
          </a:bodyPr>
          <a:lstStyle/>
          <a:p>
            <a:r>
              <a:rPr lang="en-US" sz="2400" dirty="0"/>
              <a:t>Consider what we did for logistic regression</a:t>
            </a:r>
          </a:p>
        </p:txBody>
      </p:sp>
      <p:pic>
        <p:nvPicPr>
          <p:cNvPr id="4" name="Picture 3">
            <a:extLst>
              <a:ext uri="{FF2B5EF4-FFF2-40B4-BE49-F238E27FC236}">
                <a16:creationId xmlns:a16="http://schemas.microsoft.com/office/drawing/2014/main" id="{DDBFCC48-534E-4E32-81AD-5701D29F7837}"/>
              </a:ext>
            </a:extLst>
          </p:cNvPr>
          <p:cNvPicPr>
            <a:picLocks noChangeAspect="1"/>
          </p:cNvPicPr>
          <p:nvPr/>
        </p:nvPicPr>
        <p:blipFill rotWithShape="1">
          <a:blip r:embed="rId2"/>
          <a:srcRect r="36702"/>
          <a:stretch/>
        </p:blipFill>
        <p:spPr>
          <a:xfrm>
            <a:off x="3063075" y="2694432"/>
            <a:ext cx="5445916" cy="3505200"/>
          </a:xfrm>
          <a:prstGeom prst="rect">
            <a:avLst/>
          </a:prstGeom>
        </p:spPr>
      </p:pic>
    </p:spTree>
    <p:extLst>
      <p:ext uri="{BB962C8B-B14F-4D97-AF65-F5344CB8AC3E}">
        <p14:creationId xmlns:p14="http://schemas.microsoft.com/office/powerpoint/2010/main" val="3194389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6129"/>
            <a:ext cx="10058400" cy="907196"/>
          </a:xfrm>
        </p:spPr>
        <p:txBody>
          <a:bodyPr>
            <a:noAutofit/>
          </a:bodyPr>
          <a:lstStyle/>
          <a:p>
            <a:r>
              <a:rPr lang="en-US" sz="3600" b="1" dirty="0"/>
              <a:t>Feedforward nets for simple classification</a:t>
            </a:r>
          </a:p>
        </p:txBody>
      </p:sp>
      <p:sp>
        <p:nvSpPr>
          <p:cNvPr id="3" name="Content Placeholder 2"/>
          <p:cNvSpPr>
            <a:spLocks noGrp="1"/>
          </p:cNvSpPr>
          <p:nvPr>
            <p:ph idx="1"/>
          </p:nvPr>
        </p:nvSpPr>
        <p:spPr>
          <a:xfrm>
            <a:off x="481331" y="4733789"/>
            <a:ext cx="11663256" cy="1934046"/>
          </a:xfrm>
        </p:spPr>
        <p:txBody>
          <a:bodyPr>
            <a:normAutofit/>
          </a:bodyPr>
          <a:lstStyle/>
          <a:p>
            <a:r>
              <a:rPr lang="en-US" sz="2800" dirty="0"/>
              <a:t>Just adding a hidden layer to logistic regression</a:t>
            </a:r>
          </a:p>
          <a:p>
            <a:pPr lvl="1"/>
            <a:r>
              <a:rPr lang="en-US" sz="2400" dirty="0"/>
              <a:t>Allow the the network to use non-linear interactions between features</a:t>
            </a:r>
          </a:p>
          <a:p>
            <a:pPr lvl="1"/>
            <a:r>
              <a:rPr lang="en-US" sz="2400" dirty="0"/>
              <a:t>Logistic regression assume features are independent</a:t>
            </a:r>
          </a:p>
          <a:p>
            <a:pPr lvl="1"/>
            <a:r>
              <a:rPr lang="en-US" sz="2400" dirty="0"/>
              <a:t>May or may not to improve performance</a:t>
            </a:r>
          </a:p>
        </p:txBody>
      </p:sp>
      <p:sp>
        <p:nvSpPr>
          <p:cNvPr id="6" name="Slide Number Placeholder 5"/>
          <p:cNvSpPr>
            <a:spLocks noGrp="1"/>
          </p:cNvSpPr>
          <p:nvPr>
            <p:ph type="sldNum" sz="quarter" idx="12"/>
          </p:nvPr>
        </p:nvSpPr>
        <p:spPr>
          <a:xfrm>
            <a:off x="9550401" y="4648200"/>
            <a:ext cx="1312025" cy="365125"/>
          </a:xfrm>
        </p:spPr>
        <p:txBody>
          <a:bodyPr/>
          <a:lstStyle/>
          <a:p>
            <a:pPr>
              <a:defRPr/>
            </a:pPr>
            <a:fld id="{713DD8BE-556E-3440-9013-11CC5588178D}" type="slidenum">
              <a:rPr lang="en-US" smtClean="0"/>
              <a:pPr>
                <a:defRPr/>
              </a:pPr>
              <a:t>37</a:t>
            </a:fld>
            <a:endParaRPr lang="en-US"/>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7949919" y="913381"/>
            <a:ext cx="3556000" cy="3807264"/>
            <a:chOff x="6290653" y="1339444"/>
            <a:chExt cx="2667000" cy="2855448"/>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396"/>
              <a:chOff x="1997416" y="1094195"/>
              <a:chExt cx="5712473" cy="4285090"/>
            </a:xfrm>
          </p:grpSpPr>
          <p:sp>
            <p:nvSpPr>
              <p:cNvPr id="7" name="Oval 6">
                <a:extLst>
                  <a:ext uri="{FF2B5EF4-FFF2-40B4-BE49-F238E27FC236}">
                    <a16:creationId xmlns:a16="http://schemas.microsoft.com/office/drawing/2014/main" id="{C24AD5B1-3634-014B-9A0C-7D1E6A5DCB10}"/>
                  </a:ext>
                </a:extLst>
              </p:cNvPr>
              <p:cNvSpPr/>
              <p:nvPr/>
            </p:nvSpPr>
            <p:spPr bwMode="auto">
              <a:xfrm>
                <a:off x="3581402" y="2724150"/>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8999"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8"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3" y="1799515"/>
                <a:ext cx="573156" cy="742478"/>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529"/>
                <a:ext cx="0" cy="621464"/>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529"/>
                <a:ext cx="838196" cy="62146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78" y="1920529"/>
                <a:ext cx="573157" cy="742478"/>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401" y="4552951"/>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400"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2000"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399"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4" y="3049362"/>
                <a:ext cx="2271755"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3" y="3368327"/>
                <a:ext cx="228600" cy="1002468"/>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3" y="3368327"/>
                <a:ext cx="1143001" cy="1002468"/>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3" y="3368327"/>
                <a:ext cx="2438400" cy="1002468"/>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79" y="3368327"/>
                <a:ext cx="1106554" cy="11234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3" y="3368327"/>
                <a:ext cx="3352801" cy="1045315"/>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79" y="3368327"/>
                <a:ext cx="1944756" cy="11234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79" y="3368327"/>
                <a:ext cx="2782953" cy="11234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327"/>
                <a:ext cx="1676402" cy="1045315"/>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327"/>
                <a:ext cx="2514598" cy="1045315"/>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327"/>
                <a:ext cx="1600198"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2" y="3368327"/>
                <a:ext cx="762001"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327"/>
                <a:ext cx="304798"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327"/>
                <a:ext cx="533398"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3" y="3368327"/>
                <a:ext cx="1066803"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3" y="3368327"/>
                <a:ext cx="1904999" cy="1002468"/>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868146"/>
              </a:xfrm>
              <a:prstGeom prst="rect">
                <a:avLst/>
              </a:prstGeom>
              <a:noFill/>
            </p:spPr>
            <p:txBody>
              <a:bodyPr wrap="square" rtlCol="0">
                <a:spAutoFit/>
              </a:bodyPr>
              <a:lstStyle/>
              <a:p>
                <a:r>
                  <a:rPr lang="en-US" sz="3733" dirty="0">
                    <a:solidFill>
                      <a:srgbClr val="590A0E"/>
                    </a:solidFill>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0"/>
                <a:ext cx="457199" cy="868146"/>
              </a:xfrm>
              <a:prstGeom prst="rect">
                <a:avLst/>
              </a:prstGeom>
              <a:noFill/>
            </p:spPr>
            <p:txBody>
              <a:bodyPr wrap="square" rtlCol="0">
                <a:spAutoFit/>
              </a:bodyPr>
              <a:lstStyle/>
              <a:p>
                <a:r>
                  <a:rPr lang="en-US" sz="3733" dirty="0">
                    <a:solidFill>
                      <a:srgbClr val="590A0E"/>
                    </a:solidFill>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1" y="4446401"/>
                <a:ext cx="821978" cy="654594"/>
              </a:xfrm>
              <a:prstGeom prst="rect">
                <a:avLst/>
              </a:prstGeom>
              <a:noFill/>
            </p:spPr>
            <p:txBody>
              <a:bodyPr wrap="square" rtlCol="0">
                <a:spAutoFit/>
              </a:bodyPr>
              <a:lstStyle/>
              <a:p>
                <a:r>
                  <a:rPr lang="en-US" sz="2667" dirty="0" err="1"/>
                  <a:t>x</a:t>
                </a:r>
                <a:r>
                  <a:rPr lang="en-US" sz="2667" baseline="-25000" dirty="0" err="1"/>
                  <a:t>n</a:t>
                </a:r>
                <a:endParaRPr lang="en-US" sz="2400" baseline="-25000" dirty="0"/>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2"/>
                <a:ext cx="1273266" cy="654594"/>
              </a:xfrm>
              <a:prstGeom prst="rect">
                <a:avLst/>
              </a:prstGeom>
              <a:noFill/>
            </p:spPr>
            <p:txBody>
              <a:bodyPr wrap="square" rtlCol="0">
                <a:spAutoFit/>
              </a:bodyPr>
              <a:lstStyle/>
              <a:p>
                <a:r>
                  <a:rPr lang="en-US" sz="2667" dirty="0"/>
                  <a:t>x</a:t>
                </a:r>
                <a:r>
                  <a:rPr lang="en-US" sz="2667" baseline="-25000" dirty="0"/>
                  <a:t>1</a:t>
                </a:r>
                <a:endParaRPr lang="en-US" sz="2400" baseline="-25000" dirty="0"/>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05613" cy="377075"/>
            </a:xfrm>
            <a:prstGeom prst="rect">
              <a:avLst/>
            </a:prstGeom>
            <a:noFill/>
          </p:spPr>
          <p:txBody>
            <a:bodyPr wrap="none" rtlCol="0">
              <a:spAutoFit/>
            </a:bodyPr>
            <a:lstStyle/>
            <a:p>
              <a:r>
                <a:rPr lang="en-US" sz="2667" dirty="0"/>
                <a:t>f</a:t>
              </a:r>
              <a:r>
                <a:rPr lang="en-US" sz="2667" baseline="-25000" dirty="0"/>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05613" cy="377075"/>
            </a:xfrm>
            <a:prstGeom prst="rect">
              <a:avLst/>
            </a:prstGeom>
            <a:noFill/>
          </p:spPr>
          <p:txBody>
            <a:bodyPr wrap="none" rtlCol="0">
              <a:spAutoFit/>
            </a:bodyPr>
            <a:lstStyle/>
            <a:p>
              <a:r>
                <a:rPr lang="en-US" sz="2667" dirty="0"/>
                <a:t>f</a:t>
              </a:r>
              <a:r>
                <a:rPr lang="en-US" sz="2667" baseline="-25000" dirty="0"/>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11624" cy="377075"/>
            </a:xfrm>
            <a:prstGeom prst="rect">
              <a:avLst/>
            </a:prstGeom>
            <a:noFill/>
          </p:spPr>
          <p:txBody>
            <a:bodyPr wrap="none" rtlCol="0">
              <a:spAutoFit/>
            </a:bodyPr>
            <a:lstStyle/>
            <a:p>
              <a:r>
                <a:rPr lang="en-US" sz="2667" dirty="0" err="1"/>
                <a:t>f</a:t>
              </a:r>
              <a:r>
                <a:rPr lang="en-US" sz="2667" baseline="-25000" dirty="0" err="1"/>
                <a:t>n</a:t>
              </a:r>
              <a:endParaRPr lang="en-US" sz="2667" baseline="-25000" dirty="0"/>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583425" y="4787650"/>
            <a:ext cx="1312025" cy="365125"/>
          </a:xfrm>
          <a:prstGeom prst="rect">
            <a:avLst/>
          </a:prstGeom>
        </p:spPr>
        <p:txBody>
          <a:bodyPr vert="horz" lIns="121920" tIns="60960" rIns="121920" bIns="6096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713DD8BE-556E-3440-9013-11CC5588178D}" type="slidenum">
              <a:rPr lang="en-US" sz="1051"/>
              <a:pPr>
                <a:defRPr/>
              </a:pPr>
              <a:t>37</a:t>
            </a:fld>
            <a:endParaRPr lang="en-US" sz="1051"/>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816724" y="889001"/>
            <a:ext cx="3558655" cy="3244865"/>
            <a:chOff x="287526" y="1865829"/>
            <a:chExt cx="2668991" cy="2433649"/>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045"/>
              <a:chOff x="1997416" y="1799615"/>
              <a:chExt cx="5712473" cy="3579671"/>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2" y="2724150"/>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401" y="4552952"/>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400"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2000"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399"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4" y="3049362"/>
                <a:ext cx="2271755" cy="1321433"/>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79" y="3368327"/>
                <a:ext cx="1944756" cy="11234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327"/>
                <a:ext cx="2514598" cy="1045315"/>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327"/>
                <a:ext cx="1600198" cy="1002469"/>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327"/>
                <a:ext cx="304798" cy="1002469"/>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3" y="3368327"/>
                <a:ext cx="1066803" cy="1002469"/>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868146"/>
              </a:xfrm>
              <a:prstGeom prst="rect">
                <a:avLst/>
              </a:prstGeom>
              <a:noFill/>
            </p:spPr>
            <p:txBody>
              <a:bodyPr wrap="square" rtlCol="0">
                <a:spAutoFit/>
              </a:bodyPr>
              <a:lstStyle/>
              <a:p>
                <a:r>
                  <a:rPr lang="en-US" sz="3733" dirty="0">
                    <a:solidFill>
                      <a:srgbClr val="590A0E"/>
                    </a:solidFill>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1" y="4446401"/>
                <a:ext cx="821978" cy="654594"/>
              </a:xfrm>
              <a:prstGeom prst="rect">
                <a:avLst/>
              </a:prstGeom>
              <a:noFill/>
            </p:spPr>
            <p:txBody>
              <a:bodyPr wrap="square" rtlCol="0">
                <a:spAutoFit/>
              </a:bodyPr>
              <a:lstStyle/>
              <a:p>
                <a:r>
                  <a:rPr lang="en-US" sz="2667" dirty="0" err="1"/>
                  <a:t>x</a:t>
                </a:r>
                <a:r>
                  <a:rPr lang="en-US" sz="2667" baseline="-25000" dirty="0" err="1"/>
                  <a:t>n</a:t>
                </a:r>
                <a:endParaRPr lang="en-US" sz="2400" baseline="-25000" dirty="0"/>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0"/>
                <a:ext cx="1273266" cy="654594"/>
              </a:xfrm>
              <a:prstGeom prst="rect">
                <a:avLst/>
              </a:prstGeom>
              <a:noFill/>
            </p:spPr>
            <p:txBody>
              <a:bodyPr wrap="square" rtlCol="0">
                <a:spAutoFit/>
              </a:bodyPr>
              <a:lstStyle/>
              <a:p>
                <a:r>
                  <a:rPr lang="en-US" sz="2667" dirty="0"/>
                  <a:t>x</a:t>
                </a:r>
                <a:r>
                  <a:rPr lang="en-US" sz="2667" baseline="-25000" dirty="0"/>
                  <a:t>1</a:t>
                </a:r>
                <a:endParaRPr lang="en-US" sz="2400" baseline="-25000" dirty="0"/>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05613" cy="377074"/>
            </a:xfrm>
            <a:prstGeom prst="rect">
              <a:avLst/>
            </a:prstGeom>
            <a:noFill/>
          </p:spPr>
          <p:txBody>
            <a:bodyPr wrap="none" rtlCol="0">
              <a:spAutoFit/>
            </a:bodyPr>
            <a:lstStyle/>
            <a:p>
              <a:r>
                <a:rPr lang="en-US" sz="2667" dirty="0"/>
                <a:t>f</a:t>
              </a:r>
              <a:r>
                <a:rPr lang="en-US" sz="2667" baseline="-25000" dirty="0"/>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05613" cy="377074"/>
            </a:xfrm>
            <a:prstGeom prst="rect">
              <a:avLst/>
            </a:prstGeom>
            <a:noFill/>
          </p:spPr>
          <p:txBody>
            <a:bodyPr wrap="none" rtlCol="0">
              <a:spAutoFit/>
            </a:bodyPr>
            <a:lstStyle/>
            <a:p>
              <a:r>
                <a:rPr lang="en-US" sz="2667" dirty="0"/>
                <a:t>f</a:t>
              </a:r>
              <a:r>
                <a:rPr lang="en-US" sz="2667" baseline="-25000" dirty="0"/>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11623" cy="377075"/>
            </a:xfrm>
            <a:prstGeom prst="rect">
              <a:avLst/>
            </a:prstGeom>
            <a:noFill/>
          </p:spPr>
          <p:txBody>
            <a:bodyPr wrap="none" rtlCol="0">
              <a:spAutoFit/>
            </a:bodyPr>
            <a:lstStyle/>
            <a:p>
              <a:r>
                <a:rPr lang="en-US" sz="2667" dirty="0" err="1"/>
                <a:t>f</a:t>
              </a:r>
              <a:r>
                <a:rPr lang="en-US" sz="2667" baseline="-25000" dirty="0" err="1"/>
                <a:t>n</a:t>
              </a:r>
              <a:endParaRPr lang="en-US" sz="2667" baseline="-25000" dirty="0"/>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4093927" y="6235450"/>
            <a:ext cx="184731" cy="461665"/>
          </a:xfrm>
          <a:prstGeom prst="rect">
            <a:avLst/>
          </a:prstGeom>
          <a:noFill/>
        </p:spPr>
        <p:txBody>
          <a:bodyPr wrap="none" rtlCol="0">
            <a:spAutoFit/>
          </a:bodyPr>
          <a:lstStyle/>
          <a:p>
            <a:endParaRPr lang="en-US" sz="2400" dirty="0"/>
          </a:p>
        </p:txBody>
      </p:sp>
      <p:sp>
        <p:nvSpPr>
          <p:cNvPr id="88" name="TextBox 87">
            <a:extLst>
              <a:ext uri="{FF2B5EF4-FFF2-40B4-BE49-F238E27FC236}">
                <a16:creationId xmlns:a16="http://schemas.microsoft.com/office/drawing/2014/main" id="{121F989F-2A8C-1841-B4F3-E6BF2AD71412}"/>
              </a:ext>
            </a:extLst>
          </p:cNvPr>
          <p:cNvSpPr txBox="1"/>
          <p:nvPr/>
        </p:nvSpPr>
        <p:spPr>
          <a:xfrm>
            <a:off x="406401" y="1848878"/>
            <a:ext cx="1753109" cy="830997"/>
          </a:xfrm>
          <a:prstGeom prst="rect">
            <a:avLst/>
          </a:prstGeom>
          <a:noFill/>
        </p:spPr>
        <p:txBody>
          <a:bodyPr wrap="none" rtlCol="0">
            <a:spAutoFit/>
          </a:bodyPr>
          <a:lstStyle/>
          <a:p>
            <a:r>
              <a:rPr lang="en-US" sz="2400" dirty="0"/>
              <a:t>Logistic</a:t>
            </a:r>
          </a:p>
          <a:p>
            <a:r>
              <a:rPr lang="en-US" sz="2400" dirty="0"/>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5715823" y="1651250"/>
            <a:ext cx="2008948" cy="1200329"/>
          </a:xfrm>
          <a:prstGeom prst="rect">
            <a:avLst/>
          </a:prstGeom>
          <a:noFill/>
        </p:spPr>
        <p:txBody>
          <a:bodyPr wrap="none" rtlCol="0">
            <a:spAutoFit/>
          </a:bodyPr>
          <a:lstStyle/>
          <a:p>
            <a:r>
              <a:rPr lang="en-US" sz="2400" dirty="0"/>
              <a:t>2-layer</a:t>
            </a:r>
          </a:p>
          <a:p>
            <a:r>
              <a:rPr lang="en-US" sz="2400" dirty="0"/>
              <a:t> feedforward</a:t>
            </a:r>
          </a:p>
          <a:p>
            <a:r>
              <a:rPr lang="en-US" sz="2400" dirty="0"/>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9347200" y="889000"/>
            <a:ext cx="500565" cy="666786"/>
          </a:xfrm>
          <a:prstGeom prst="rect">
            <a:avLst/>
          </a:prstGeom>
          <a:noFill/>
        </p:spPr>
        <p:txBody>
          <a:bodyPr wrap="square" rtlCol="0">
            <a:spAutoFit/>
          </a:bodyPr>
          <a:lstStyle/>
          <a:p>
            <a:r>
              <a:rPr lang="en-US" sz="3733" dirty="0" err="1"/>
              <a:t>σ</a:t>
            </a:r>
            <a:endParaRPr lang="en-US" sz="2400" dirty="0"/>
          </a:p>
        </p:txBody>
      </p:sp>
      <p:sp>
        <p:nvSpPr>
          <p:cNvPr id="91" name="TextBox 90">
            <a:extLst>
              <a:ext uri="{FF2B5EF4-FFF2-40B4-BE49-F238E27FC236}">
                <a16:creationId xmlns:a16="http://schemas.microsoft.com/office/drawing/2014/main" id="{F9B60E02-BB0D-9F42-A12E-A0F643C2726E}"/>
              </a:ext>
            </a:extLst>
          </p:cNvPr>
          <p:cNvSpPr txBox="1"/>
          <p:nvPr/>
        </p:nvSpPr>
        <p:spPr>
          <a:xfrm>
            <a:off x="3258635" y="1397000"/>
            <a:ext cx="458780" cy="666786"/>
          </a:xfrm>
          <a:prstGeom prst="rect">
            <a:avLst/>
          </a:prstGeom>
          <a:noFill/>
        </p:spPr>
        <p:txBody>
          <a:bodyPr wrap="none" rtlCol="0">
            <a:spAutoFit/>
          </a:bodyPr>
          <a:lstStyle/>
          <a:p>
            <a:r>
              <a:rPr lang="en-US" sz="3733" dirty="0" err="1"/>
              <a:t>σ</a:t>
            </a:r>
            <a:endParaRPr lang="en-US" sz="2400" dirty="0"/>
          </a:p>
        </p:txBody>
      </p:sp>
    </p:spTree>
    <p:extLst>
      <p:ext uri="{BB962C8B-B14F-4D97-AF65-F5344CB8AC3E}">
        <p14:creationId xmlns:p14="http://schemas.microsoft.com/office/powerpoint/2010/main" val="609986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B0DD-B9A6-451F-FAF2-92361B39FC68}"/>
              </a:ext>
            </a:extLst>
          </p:cNvPr>
          <p:cNvSpPr>
            <a:spLocks noGrp="1"/>
          </p:cNvSpPr>
          <p:nvPr>
            <p:ph type="title"/>
          </p:nvPr>
        </p:nvSpPr>
        <p:spPr/>
        <p:txBody>
          <a:bodyPr>
            <a:normAutofit/>
          </a:bodyPr>
          <a:lstStyle/>
          <a:p>
            <a:r>
              <a:rPr lang="en-US" sz="4000" b="1" dirty="0"/>
              <a:t>Even better: representation learning</a:t>
            </a:r>
          </a:p>
        </p:txBody>
      </p:sp>
      <p:sp>
        <p:nvSpPr>
          <p:cNvPr id="3" name="Content Placeholder 2">
            <a:extLst>
              <a:ext uri="{FF2B5EF4-FFF2-40B4-BE49-F238E27FC236}">
                <a16:creationId xmlns:a16="http://schemas.microsoft.com/office/drawing/2014/main" id="{96598954-1094-D513-AEC2-3F10930E2F0F}"/>
              </a:ext>
            </a:extLst>
          </p:cNvPr>
          <p:cNvSpPr>
            <a:spLocks noGrp="1"/>
          </p:cNvSpPr>
          <p:nvPr>
            <p:ph idx="1"/>
          </p:nvPr>
        </p:nvSpPr>
        <p:spPr/>
        <p:txBody>
          <a:bodyPr>
            <a:normAutofit/>
          </a:bodyPr>
          <a:lstStyle/>
          <a:p>
            <a:r>
              <a:rPr lang="en-US" sz="2800" dirty="0"/>
              <a:t>The real power of deep learning</a:t>
            </a:r>
            <a:r>
              <a:rPr lang="en-US" sz="2800" i="1" dirty="0"/>
              <a:t> </a:t>
            </a:r>
            <a:r>
              <a:rPr lang="en-US" sz="2800" dirty="0"/>
              <a:t>comes from the ability to </a:t>
            </a:r>
            <a:r>
              <a:rPr lang="en-US" sz="2800" b="1" dirty="0"/>
              <a:t>learn</a:t>
            </a:r>
            <a:r>
              <a:rPr lang="en-US" sz="2800" dirty="0"/>
              <a:t> features from the data</a:t>
            </a:r>
          </a:p>
          <a:p>
            <a:pPr lvl="1"/>
            <a:r>
              <a:rPr lang="en-US" sz="2400" dirty="0"/>
              <a:t>Instead of using hand-built features</a:t>
            </a:r>
          </a:p>
          <a:p>
            <a:r>
              <a:rPr lang="en-US" sz="2600" dirty="0"/>
              <a:t>Use the word embeddings </a:t>
            </a:r>
          </a:p>
        </p:txBody>
      </p:sp>
    </p:spTree>
    <p:extLst>
      <p:ext uri="{BB962C8B-B14F-4D97-AF65-F5344CB8AC3E}">
        <p14:creationId xmlns:p14="http://schemas.microsoft.com/office/powerpoint/2010/main" val="3920445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39</a:t>
            </a:fld>
            <a:endParaRPr lang="en-US"/>
          </a:p>
        </p:txBody>
      </p:sp>
      <p:sp>
        <p:nvSpPr>
          <p:cNvPr id="7" name="Title 6"/>
          <p:cNvSpPr>
            <a:spLocks noGrp="1"/>
          </p:cNvSpPr>
          <p:nvPr>
            <p:ph type="title"/>
          </p:nvPr>
        </p:nvSpPr>
        <p:spPr>
          <a:xfrm>
            <a:off x="711200" y="388205"/>
            <a:ext cx="11480800" cy="602396"/>
          </a:xfrm>
        </p:spPr>
        <p:txBody>
          <a:bodyPr>
            <a:noAutofit/>
          </a:bodyPr>
          <a:lstStyle/>
          <a:p>
            <a:r>
              <a:rPr lang="en-US" sz="2800" b="1" dirty="0"/>
              <a:t>Neural Net Classification with embeddings as input features!</a:t>
            </a:r>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99946" y="1284773"/>
            <a:ext cx="7958455" cy="5540140"/>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5FD972E-C7AC-679D-9244-D5D082829A96}"/>
                  </a:ext>
                </a:extLst>
              </p:cNvPr>
              <p:cNvSpPr>
                <a:spLocks noGrp="1"/>
              </p:cNvSpPr>
              <p:nvPr>
                <p:ph idx="1"/>
              </p:nvPr>
            </p:nvSpPr>
            <p:spPr>
              <a:xfrm>
                <a:off x="1069848" y="485422"/>
                <a:ext cx="10058400" cy="5686778"/>
              </a:xfrm>
            </p:spPr>
            <p:txBody>
              <a:bodyPr>
                <a:normAutofit fontScale="85000" lnSpcReduction="20000"/>
              </a:bodyPr>
              <a:lstStyle/>
              <a:p>
                <a:pPr>
                  <a:lnSpc>
                    <a:spcPct val="150000"/>
                  </a:lnSpc>
                </a:pPr>
                <a:r>
                  <a:rPr lang="en-US" sz="2800" dirty="0"/>
                  <a:t>What is the outcome?</a:t>
                </a:r>
              </a:p>
              <a:p>
                <a:pPr lvl="1">
                  <a:lnSpc>
                    <a:spcPct val="150000"/>
                  </a:lnSpc>
                </a:pPr>
                <a:r>
                  <a:rPr lang="en-US" sz="2400" dirty="0"/>
                  <a:t>Integer between 1-5</a:t>
                </a:r>
              </a:p>
              <a:p>
                <a:pPr lvl="1">
                  <a:lnSpc>
                    <a:spcPct val="150000"/>
                  </a:lnSpc>
                </a:pPr>
                <a:r>
                  <a:rPr lang="en-US" sz="2400" dirty="0"/>
                  <a:t>In fact, don’t have to convert it into binary</a:t>
                </a:r>
              </a:p>
              <a:p>
                <a:pPr lvl="2">
                  <a:lnSpc>
                    <a:spcPct val="150000"/>
                  </a:lnSpc>
                </a:pPr>
                <a:r>
                  <a:rPr lang="en-US" sz="2000" dirty="0"/>
                  <a:t>NB, logistic regression work well</a:t>
                </a:r>
              </a:p>
              <a:p>
                <a:pPr lvl="2">
                  <a:lnSpc>
                    <a:spcPct val="150000"/>
                  </a:lnSpc>
                </a:pPr>
                <a:r>
                  <a:rPr lang="en-US" sz="2000" dirty="0"/>
                  <a:t>No need other loss function</a:t>
                </a:r>
              </a:p>
              <a:p>
                <a:pPr lvl="1">
                  <a:lnSpc>
                    <a:spcPct val="150000"/>
                  </a:lnSpc>
                </a:pPr>
                <a:r>
                  <a:rPr lang="en-US" sz="2400" dirty="0"/>
                  <a:t>Any concern on (Stars &gt;= 3</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1) rule?</a:t>
                </a:r>
              </a:p>
              <a:p>
                <a:pPr lvl="2">
                  <a:lnSpc>
                    <a:spcPct val="150000"/>
                  </a:lnSpc>
                </a:pPr>
                <a:r>
                  <a:rPr lang="en-US" sz="2000" dirty="0"/>
                  <a:t>Skewedness?</a:t>
                </a:r>
              </a:p>
              <a:p>
                <a:pPr lvl="2">
                  <a:lnSpc>
                    <a:spcPct val="150000"/>
                  </a:lnSpc>
                </a:pPr>
                <a:r>
                  <a:rPr lang="en-US" sz="2000" dirty="0"/>
                  <a:t>Keep in mind that we are working with SAMPLE </a:t>
                </a:r>
              </a:p>
              <a:p>
                <a:pPr>
                  <a:lnSpc>
                    <a:spcPct val="150000"/>
                  </a:lnSpc>
                </a:pPr>
                <a:r>
                  <a:rPr lang="en-US" sz="2400" dirty="0"/>
                  <a:t>Ok, then why do need to split the sample into training and test?</a:t>
                </a:r>
              </a:p>
              <a:p>
                <a:pPr lvl="1">
                  <a:lnSpc>
                    <a:spcPct val="150000"/>
                  </a:lnSpc>
                </a:pPr>
                <a:r>
                  <a:rPr lang="en-US" sz="2200" dirty="0"/>
                  <a:t>Very unlikely to have population data in practice</a:t>
                </a:r>
              </a:p>
              <a:p>
                <a:pPr lvl="1">
                  <a:lnSpc>
                    <a:spcPct val="150000"/>
                  </a:lnSpc>
                </a:pPr>
                <a:r>
                  <a:rPr lang="en-US" sz="2200" dirty="0"/>
                  <a:t>Not uncommon to have no test data</a:t>
                </a:r>
              </a:p>
              <a:p>
                <a:pPr lvl="1">
                  <a:lnSpc>
                    <a:spcPct val="150000"/>
                  </a:lnSpc>
                </a:pPr>
                <a:r>
                  <a:rPr lang="en-US" sz="2200" dirty="0"/>
                  <a:t>Assume test data is dataset we’ve never seen</a:t>
                </a:r>
              </a:p>
            </p:txBody>
          </p:sp>
        </mc:Choice>
        <mc:Fallback>
          <p:sp>
            <p:nvSpPr>
              <p:cNvPr id="3" name="Content Placeholder 2">
                <a:extLst>
                  <a:ext uri="{FF2B5EF4-FFF2-40B4-BE49-F238E27FC236}">
                    <a16:creationId xmlns:a16="http://schemas.microsoft.com/office/drawing/2014/main" id="{05FD972E-C7AC-679D-9244-D5D082829A96}"/>
                  </a:ext>
                </a:extLst>
              </p:cNvPr>
              <p:cNvSpPr>
                <a:spLocks noGrp="1" noRot="1" noChangeAspect="1" noMove="1" noResize="1" noEditPoints="1" noAdjustHandles="1" noChangeArrowheads="1" noChangeShapeType="1" noTextEdit="1"/>
              </p:cNvSpPr>
              <p:nvPr>
                <p:ph idx="1"/>
              </p:nvPr>
            </p:nvSpPr>
            <p:spPr>
              <a:xfrm>
                <a:off x="1069848" y="485422"/>
                <a:ext cx="10058400" cy="5686778"/>
              </a:xfrm>
              <a:blipFill>
                <a:blip r:embed="rId2"/>
                <a:stretch>
                  <a:fillRect l="-631"/>
                </a:stretch>
              </a:blipFill>
            </p:spPr>
            <p:txBody>
              <a:bodyPr/>
              <a:lstStyle/>
              <a:p>
                <a:r>
                  <a:rPr lang="en-US">
                    <a:noFill/>
                  </a:rPr>
                  <a:t> </a:t>
                </a:r>
              </a:p>
            </p:txBody>
          </p:sp>
        </mc:Fallback>
      </mc:AlternateContent>
    </p:spTree>
    <p:extLst>
      <p:ext uri="{BB962C8B-B14F-4D97-AF65-F5344CB8AC3E}">
        <p14:creationId xmlns:p14="http://schemas.microsoft.com/office/powerpoint/2010/main" val="309553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1097280" y="783771"/>
            <a:ext cx="10789920" cy="6074229"/>
          </a:xfrm>
        </p:spPr>
        <p:txBody>
          <a:bodyPr>
            <a:normAutofit/>
          </a:bodyPr>
          <a:lstStyle/>
          <a:p>
            <a:pPr>
              <a:lnSpc>
                <a:spcPct val="150000"/>
              </a:lnSpc>
            </a:pPr>
            <a:r>
              <a:rPr lang="en-US" sz="2800" dirty="0"/>
              <a:t>This assumes a fixed size length (3), which is unrealistic  </a:t>
            </a:r>
          </a:p>
          <a:p>
            <a:pPr>
              <a:lnSpc>
                <a:spcPct val="150000"/>
              </a:lnSpc>
            </a:pPr>
            <a:r>
              <a:rPr lang="en-US" sz="2800" dirty="0"/>
              <a:t>Some solutions</a:t>
            </a:r>
          </a:p>
          <a:p>
            <a:pPr lvl="1">
              <a:lnSpc>
                <a:spcPct val="150000"/>
              </a:lnSpc>
            </a:pPr>
            <a:r>
              <a:rPr lang="en-US" sz="2600" dirty="0"/>
              <a:t>Fix the input sentence size</a:t>
            </a:r>
          </a:p>
          <a:p>
            <a:pPr lvl="2">
              <a:lnSpc>
                <a:spcPct val="150000"/>
              </a:lnSpc>
            </a:pPr>
            <a:r>
              <a:rPr lang="en-US" sz="2400" dirty="0"/>
              <a:t>If shorter, then pad with zero embeddings</a:t>
            </a:r>
          </a:p>
          <a:p>
            <a:pPr lvl="2">
              <a:lnSpc>
                <a:spcPct val="150000"/>
              </a:lnSpc>
            </a:pPr>
            <a:r>
              <a:rPr lang="en-US" sz="2400" dirty="0"/>
              <a:t>Truncate if you get longer reviews at test time</a:t>
            </a:r>
          </a:p>
          <a:p>
            <a:pPr lvl="1">
              <a:lnSpc>
                <a:spcPct val="150000"/>
              </a:lnSpc>
            </a:pPr>
            <a:r>
              <a:rPr lang="en-US" sz="2600" dirty="0"/>
              <a:t>Create a single “sentence embedding” to represent all the words in each sentence</a:t>
            </a:r>
          </a:p>
          <a:p>
            <a:pPr lvl="2">
              <a:lnSpc>
                <a:spcPct val="150000"/>
              </a:lnSpc>
            </a:pPr>
            <a:r>
              <a:rPr lang="en-US" sz="2400" dirty="0"/>
              <a:t>Take the mean of all the word embedding </a:t>
            </a:r>
          </a:p>
          <a:p>
            <a:pPr lvl="2">
              <a:lnSpc>
                <a:spcPct val="150000"/>
              </a:lnSpc>
            </a:pPr>
            <a:r>
              <a:rPr lang="en-US" sz="2400" dirty="0"/>
              <a:t>Take the element-wise max of all the word embeddings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40</a:t>
            </a:fld>
            <a:endParaRPr lang="en-US" dirty="0"/>
          </a:p>
        </p:txBody>
      </p:sp>
    </p:spTree>
    <p:extLst>
      <p:ext uri="{BB962C8B-B14F-4D97-AF65-F5344CB8AC3E}">
        <p14:creationId xmlns:p14="http://schemas.microsoft.com/office/powerpoint/2010/main" val="3533169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8036-E8FB-1EC4-3F3E-73C5F82ED7A8}"/>
              </a:ext>
            </a:extLst>
          </p:cNvPr>
          <p:cNvSpPr>
            <a:spLocks noGrp="1"/>
          </p:cNvSpPr>
          <p:nvPr>
            <p:ph type="title"/>
          </p:nvPr>
        </p:nvSpPr>
        <p:spPr/>
        <p:txBody>
          <a:bodyPr/>
          <a:lstStyle/>
          <a:p>
            <a:r>
              <a:rPr lang="en-US" b="1" dirty="0"/>
              <a:t>Backpropagation</a:t>
            </a:r>
          </a:p>
        </p:txBody>
      </p:sp>
      <p:sp>
        <p:nvSpPr>
          <p:cNvPr id="3" name="Content Placeholder 2">
            <a:extLst>
              <a:ext uri="{FF2B5EF4-FFF2-40B4-BE49-F238E27FC236}">
                <a16:creationId xmlns:a16="http://schemas.microsoft.com/office/drawing/2014/main" id="{BBA1D7F2-B4F2-7D86-A069-1ABA6B3584D9}"/>
              </a:ext>
            </a:extLst>
          </p:cNvPr>
          <p:cNvSpPr>
            <a:spLocks noGrp="1"/>
          </p:cNvSpPr>
          <p:nvPr>
            <p:ph idx="1"/>
          </p:nvPr>
        </p:nvSpPr>
        <p:spPr/>
        <p:txBody>
          <a:bodyPr>
            <a:normAutofit fontScale="92500"/>
          </a:bodyPr>
          <a:lstStyle/>
          <a:p>
            <a:r>
              <a:rPr lang="en-US" sz="2800" dirty="0"/>
              <a:t>For many years, researchers struggled to find a way to train NN</a:t>
            </a:r>
          </a:p>
          <a:p>
            <a:r>
              <a:rPr lang="en-US" sz="2800" dirty="0"/>
              <a:t>Gradient descent was the potential candidate, but it requires computing the gradients of the model’s error with regard to the parameters</a:t>
            </a:r>
          </a:p>
          <a:p>
            <a:r>
              <a:rPr lang="en-US" sz="2800" dirty="0"/>
              <a:t>Not clear at the time how to do this efficiently with such a complex model containing so many parameters</a:t>
            </a:r>
          </a:p>
          <a:p>
            <a:r>
              <a:rPr lang="en-US" sz="2800" dirty="0"/>
              <a:t>In 1970, </a:t>
            </a:r>
            <a:r>
              <a:rPr lang="en-US" sz="2800" dirty="0" err="1"/>
              <a:t>Linnainmaa</a:t>
            </a:r>
            <a:r>
              <a:rPr lang="en-US" sz="2800" dirty="0"/>
              <a:t> proposed the reverse-mode </a:t>
            </a:r>
            <a:r>
              <a:rPr lang="en-US" sz="2800" dirty="0" err="1"/>
              <a:t>autodiff</a:t>
            </a:r>
            <a:endParaRPr lang="en-US" sz="2800" dirty="0"/>
          </a:p>
          <a:p>
            <a:pPr lvl="1"/>
            <a:r>
              <a:rPr lang="en-US" sz="2400" dirty="0"/>
              <a:t>In just two passes through the network, able to compute the gradients of the NN’s error with respect to every single model parameter</a:t>
            </a:r>
          </a:p>
        </p:txBody>
      </p:sp>
    </p:spTree>
    <p:extLst>
      <p:ext uri="{BB962C8B-B14F-4D97-AF65-F5344CB8AC3E}">
        <p14:creationId xmlns:p14="http://schemas.microsoft.com/office/powerpoint/2010/main" val="386298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A1D7F2-B4F2-7D86-A069-1ABA6B3584D9}"/>
              </a:ext>
            </a:extLst>
          </p:cNvPr>
          <p:cNvSpPr>
            <a:spLocks noGrp="1"/>
          </p:cNvSpPr>
          <p:nvPr>
            <p:ph idx="1"/>
          </p:nvPr>
        </p:nvSpPr>
        <p:spPr>
          <a:xfrm>
            <a:off x="1069848" y="546265"/>
            <a:ext cx="10058400" cy="5851566"/>
          </a:xfrm>
        </p:spPr>
        <p:txBody>
          <a:bodyPr>
            <a:normAutofit/>
          </a:bodyPr>
          <a:lstStyle/>
          <a:p>
            <a:r>
              <a:rPr lang="en-US" sz="2800" dirty="0"/>
              <a:t>A mini-batch enters the network through the input layer</a:t>
            </a:r>
          </a:p>
          <a:p>
            <a:pPr lvl="1"/>
            <a:r>
              <a:rPr lang="en-US" sz="2200" dirty="0"/>
              <a:t>Compute the output of network through every layer: forward pass</a:t>
            </a:r>
          </a:p>
          <a:p>
            <a:pPr lvl="1"/>
            <a:r>
              <a:rPr lang="en-US" sz="2200" dirty="0"/>
              <a:t>All intermediate results are preserved</a:t>
            </a:r>
          </a:p>
          <a:p>
            <a:r>
              <a:rPr lang="en-US" sz="2400" dirty="0"/>
              <a:t>The algorithm computes the network’s output error through a loss</a:t>
            </a:r>
          </a:p>
          <a:p>
            <a:r>
              <a:rPr lang="en-US" sz="2400" dirty="0"/>
              <a:t>Then it computes how much each output bias and each connection to the output layer contributed to the error</a:t>
            </a:r>
          </a:p>
          <a:p>
            <a:pPr lvl="1"/>
            <a:r>
              <a:rPr lang="en-US" sz="2200" dirty="0"/>
              <a:t>Use chain rule</a:t>
            </a:r>
          </a:p>
          <a:p>
            <a:r>
              <a:rPr lang="en-US" sz="2400" dirty="0"/>
              <a:t>Then the algorithm measures how much of these error contributions came from each connection in the layer below, working backward until it reaches the input layer</a:t>
            </a:r>
          </a:p>
          <a:p>
            <a:r>
              <a:rPr lang="en-US" sz="2400" dirty="0"/>
              <a:t>Finally, the algorithm performs a gradient descent step to tweak all the connection weights in the network, using the error gradients it just computed.</a:t>
            </a:r>
          </a:p>
        </p:txBody>
      </p:sp>
    </p:spTree>
    <p:extLst>
      <p:ext uri="{BB962C8B-B14F-4D97-AF65-F5344CB8AC3E}">
        <p14:creationId xmlns:p14="http://schemas.microsoft.com/office/powerpoint/2010/main" val="2086925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508000" y="1097547"/>
            <a:ext cx="4451048" cy="58420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43</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06400" y="1712497"/>
            <a:ext cx="3073400" cy="2198855"/>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4267200" y="3213292"/>
            <a:ext cx="6604000" cy="3270352"/>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29401" y="374357"/>
            <a:ext cx="3073400" cy="1995715"/>
          </a:xfrm>
          <a:prstGeom prst="rect">
            <a:avLst/>
          </a:prstGeom>
        </p:spPr>
      </p:pic>
      <p:sp>
        <p:nvSpPr>
          <p:cNvPr id="9" name="Title 8">
            <a:extLst>
              <a:ext uri="{FF2B5EF4-FFF2-40B4-BE49-F238E27FC236}">
                <a16:creationId xmlns:a16="http://schemas.microsoft.com/office/drawing/2014/main" id="{3C8DD493-02DA-D391-C47C-1155D4205AE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8593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435632" y="1219203"/>
            <a:ext cx="7585163" cy="4803255"/>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44</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91818" y="184049"/>
            <a:ext cx="2006599" cy="1302987"/>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4723" y="109000"/>
            <a:ext cx="3271479" cy="1855465"/>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3454400" y="5664201"/>
            <a:ext cx="6446061" cy="795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46496F63-1470-B04A-A91D-45192E0DC905}"/>
              </a:ext>
            </a:extLst>
          </p:cNvPr>
          <p:cNvSpPr/>
          <p:nvPr/>
        </p:nvSpPr>
        <p:spPr>
          <a:xfrm>
            <a:off x="6139589" y="4810328"/>
            <a:ext cx="5950811" cy="1302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6">
            <a:extLst>
              <a:ext uri="{FF2B5EF4-FFF2-40B4-BE49-F238E27FC236}">
                <a16:creationId xmlns:a16="http://schemas.microsoft.com/office/drawing/2014/main" id="{13159FBD-8DF9-2607-C1C6-B53CF18A48F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60685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2060171" y="1182089"/>
            <a:ext cx="8071661" cy="551631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45</a:t>
            </a:fld>
            <a:endParaRPr lang="en-US"/>
          </a:p>
        </p:txBody>
      </p:sp>
      <p:sp>
        <p:nvSpPr>
          <p:cNvPr id="6" name="Title 5">
            <a:extLst>
              <a:ext uri="{FF2B5EF4-FFF2-40B4-BE49-F238E27FC236}">
                <a16:creationId xmlns:a16="http://schemas.microsoft.com/office/drawing/2014/main" id="{D2BF2CD3-E72A-B30C-5A45-32130119E9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94006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FE5B-970C-D91A-B1B1-A128C4902390}"/>
              </a:ext>
            </a:extLst>
          </p:cNvPr>
          <p:cNvSpPr>
            <a:spLocks noGrp="1"/>
          </p:cNvSpPr>
          <p:nvPr>
            <p:ph type="title"/>
          </p:nvPr>
        </p:nvSpPr>
        <p:spPr/>
        <p:txBody>
          <a:bodyPr>
            <a:normAutofit/>
          </a:bodyPr>
          <a:lstStyle/>
          <a:p>
            <a:r>
              <a:rPr lang="en-US" sz="4800" b="1" dirty="0"/>
              <a:t>Summary: process</a:t>
            </a:r>
          </a:p>
        </p:txBody>
      </p:sp>
      <p:sp>
        <p:nvSpPr>
          <p:cNvPr id="3" name="Content Placeholder 2">
            <a:extLst>
              <a:ext uri="{FF2B5EF4-FFF2-40B4-BE49-F238E27FC236}">
                <a16:creationId xmlns:a16="http://schemas.microsoft.com/office/drawing/2014/main" id="{E0867870-B26C-9705-2FD9-09154A16C9AF}"/>
              </a:ext>
            </a:extLst>
          </p:cNvPr>
          <p:cNvSpPr>
            <a:spLocks noGrp="1"/>
          </p:cNvSpPr>
          <p:nvPr>
            <p:ph idx="1"/>
          </p:nvPr>
        </p:nvSpPr>
        <p:spPr/>
        <p:txBody>
          <a:bodyPr>
            <a:normAutofit/>
          </a:bodyPr>
          <a:lstStyle/>
          <a:p>
            <a:r>
              <a:rPr lang="en-US" sz="3200" dirty="0"/>
              <a:t>In short, backpropagation makes predictions for a mini-batch (forward pass), </a:t>
            </a:r>
          </a:p>
          <a:p>
            <a:r>
              <a:rPr lang="en-US" sz="3200" dirty="0"/>
              <a:t>measures the error, then goes through each layer in reverse to measure the error contribution from each parameter (reverse pass), </a:t>
            </a:r>
          </a:p>
          <a:p>
            <a:r>
              <a:rPr lang="en-US" sz="3200" dirty="0"/>
              <a:t>and finally tweaks the connection weights and biases to reduce the error (gradient descent step).</a:t>
            </a:r>
          </a:p>
        </p:txBody>
      </p:sp>
    </p:spTree>
    <p:extLst>
      <p:ext uri="{BB962C8B-B14F-4D97-AF65-F5344CB8AC3E}">
        <p14:creationId xmlns:p14="http://schemas.microsoft.com/office/powerpoint/2010/main" val="326293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28A5-485C-678B-A225-E0C3058A1154}"/>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B5A205E7-7F93-641F-3107-4BE2B61C2C64}"/>
              </a:ext>
            </a:extLst>
          </p:cNvPr>
          <p:cNvSpPr>
            <a:spLocks noGrp="1"/>
          </p:cNvSpPr>
          <p:nvPr>
            <p:ph idx="1"/>
          </p:nvPr>
        </p:nvSpPr>
        <p:spPr/>
        <p:txBody>
          <a:bodyPr/>
          <a:lstStyle/>
          <a:p>
            <a:r>
              <a:rPr lang="en-US" dirty="0"/>
              <a:t>When do we need normalization?</a:t>
            </a:r>
          </a:p>
          <a:p>
            <a:r>
              <a:rPr lang="en-US" dirty="0"/>
              <a:t>Consider the workflow when modeling NB</a:t>
            </a:r>
          </a:p>
          <a:p>
            <a:r>
              <a:rPr lang="en-US" dirty="0"/>
              <a:t>First, we need to define the vocabulary </a:t>
            </a:r>
          </a:p>
          <a:p>
            <a:pPr lvl="1"/>
            <a:r>
              <a:rPr lang="en-US" dirty="0"/>
              <a:t>Tokenize every single sentence and collect the unique token from the </a:t>
            </a:r>
            <a:r>
              <a:rPr lang="en-US" b="1" dirty="0"/>
              <a:t>Training</a:t>
            </a:r>
            <a:r>
              <a:rPr lang="en-US" dirty="0"/>
              <a:t> data</a:t>
            </a:r>
          </a:p>
          <a:p>
            <a:pPr lvl="1"/>
            <a:r>
              <a:rPr lang="en-US" dirty="0"/>
              <a:t>Why do we need to think about the size of vocabulary?</a:t>
            </a:r>
          </a:p>
          <a:p>
            <a:pPr lvl="2"/>
            <a:r>
              <a:rPr lang="en-US" dirty="0"/>
              <a:t>Consider how to treat the tokens not used in test data</a:t>
            </a:r>
          </a:p>
          <a:p>
            <a:r>
              <a:rPr lang="en-US" dirty="0"/>
              <a:t>See the most frequent words in the longest sentence: stopping words</a:t>
            </a:r>
          </a:p>
          <a:p>
            <a:pPr lvl="1"/>
            <a:r>
              <a:rPr lang="en-US" dirty="0"/>
              <a:t>Understand well without them in the reviews</a:t>
            </a:r>
          </a:p>
          <a:p>
            <a:pPr lvl="1"/>
            <a:r>
              <a:rPr lang="en-US" dirty="0"/>
              <a:t>Tense mattered here?</a:t>
            </a:r>
          </a:p>
          <a:p>
            <a:pPr lvl="1"/>
            <a:r>
              <a:rPr lang="en-US" dirty="0"/>
              <a:t>Plural terms?</a:t>
            </a:r>
          </a:p>
          <a:p>
            <a:pPr lvl="1"/>
            <a:r>
              <a:rPr lang="en-US" dirty="0"/>
              <a:t>Unique words such as the name of POI would be a problem. But not many…</a:t>
            </a:r>
          </a:p>
        </p:txBody>
      </p:sp>
    </p:spTree>
    <p:extLst>
      <p:ext uri="{BB962C8B-B14F-4D97-AF65-F5344CB8AC3E}">
        <p14:creationId xmlns:p14="http://schemas.microsoft.com/office/powerpoint/2010/main" val="225111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108B2-0D98-8C2F-E1ED-D320D1F89701}"/>
              </a:ext>
            </a:extLst>
          </p:cNvPr>
          <p:cNvSpPr>
            <a:spLocks noGrp="1"/>
          </p:cNvSpPr>
          <p:nvPr>
            <p:ph type="title"/>
          </p:nvPr>
        </p:nvSpPr>
        <p:spPr/>
        <p:txBody>
          <a:bodyPr/>
          <a:lstStyle/>
          <a:p>
            <a:pPr>
              <a:lnSpc>
                <a:spcPct val="150000"/>
              </a:lnSpc>
            </a:pPr>
            <a:r>
              <a:rPr lang="en-US" dirty="0"/>
              <a:t>Naïve Bayes vs. Logistic regression</a:t>
            </a:r>
          </a:p>
        </p:txBody>
      </p:sp>
      <p:sp>
        <p:nvSpPr>
          <p:cNvPr id="3" name="Content Placeholder 2">
            <a:extLst>
              <a:ext uri="{FF2B5EF4-FFF2-40B4-BE49-F238E27FC236}">
                <a16:creationId xmlns:a16="http://schemas.microsoft.com/office/drawing/2014/main" id="{4D912EC3-9B48-3BB7-DB01-2DCFDC1F0419}"/>
              </a:ext>
            </a:extLst>
          </p:cNvPr>
          <p:cNvSpPr>
            <a:spLocks noGrp="1"/>
          </p:cNvSpPr>
          <p:nvPr>
            <p:ph idx="1"/>
          </p:nvPr>
        </p:nvSpPr>
        <p:spPr/>
        <p:txBody>
          <a:bodyPr>
            <a:normAutofit fontScale="92500" lnSpcReduction="20000"/>
          </a:bodyPr>
          <a:lstStyle/>
          <a:p>
            <a:pPr>
              <a:lnSpc>
                <a:spcPct val="150000"/>
              </a:lnSpc>
            </a:pPr>
            <a:r>
              <a:rPr lang="en-US" dirty="0"/>
              <a:t>We learned that Naïve Bayes is the least preferred, but most evaluation metric showed the opposite</a:t>
            </a:r>
          </a:p>
          <a:p>
            <a:pPr>
              <a:lnSpc>
                <a:spcPct val="150000"/>
              </a:lnSpc>
            </a:pPr>
            <a:r>
              <a:rPr lang="en-US" dirty="0"/>
              <a:t>Mathematically, it is quite obvious</a:t>
            </a:r>
          </a:p>
          <a:p>
            <a:pPr lvl="1">
              <a:lnSpc>
                <a:spcPct val="150000"/>
              </a:lnSpc>
            </a:pPr>
            <a:r>
              <a:rPr lang="en-US" dirty="0"/>
              <a:t>Too limited observations compared to the number of features</a:t>
            </a:r>
          </a:p>
          <a:p>
            <a:pPr lvl="1">
              <a:lnSpc>
                <a:spcPct val="150000"/>
              </a:lnSpc>
            </a:pPr>
            <a:r>
              <a:rPr lang="en-US" dirty="0"/>
              <a:t>Most features are weak </a:t>
            </a:r>
          </a:p>
          <a:p>
            <a:pPr lvl="2">
              <a:lnSpc>
                <a:spcPct val="150000"/>
              </a:lnSpc>
            </a:pPr>
            <a:r>
              <a:rPr lang="en-US" dirty="0"/>
              <a:t>Why this is the problem?</a:t>
            </a:r>
          </a:p>
          <a:p>
            <a:pPr>
              <a:lnSpc>
                <a:spcPct val="150000"/>
              </a:lnSpc>
            </a:pPr>
            <a:r>
              <a:rPr lang="en-US" dirty="0"/>
              <a:t>How about hand-written rules? Why does it look the least preferred?</a:t>
            </a:r>
          </a:p>
          <a:p>
            <a:pPr lvl="1">
              <a:lnSpc>
                <a:spcPct val="150000"/>
              </a:lnSpc>
            </a:pPr>
            <a:r>
              <a:rPr lang="en-US" dirty="0"/>
              <a:t>Model is wrong (rule is wrong)</a:t>
            </a:r>
          </a:p>
          <a:p>
            <a:pPr lvl="1">
              <a:lnSpc>
                <a:spcPct val="150000"/>
              </a:lnSpc>
            </a:pPr>
            <a:r>
              <a:rPr lang="en-US" dirty="0"/>
              <a:t>Even assuming the model is correct, feature has measurement error</a:t>
            </a:r>
          </a:p>
        </p:txBody>
      </p:sp>
    </p:spTree>
    <p:extLst>
      <p:ext uri="{BB962C8B-B14F-4D97-AF65-F5344CB8AC3E}">
        <p14:creationId xmlns:p14="http://schemas.microsoft.com/office/powerpoint/2010/main" val="16928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61ECFC-133E-2759-5A39-74E16B6B7E26}"/>
              </a:ext>
            </a:extLst>
          </p:cNvPr>
          <p:cNvSpPr>
            <a:spLocks noGrp="1"/>
          </p:cNvSpPr>
          <p:nvPr>
            <p:ph idx="1"/>
          </p:nvPr>
        </p:nvSpPr>
        <p:spPr>
          <a:xfrm>
            <a:off x="1069848" y="564444"/>
            <a:ext cx="10058400" cy="5607756"/>
          </a:xfrm>
        </p:spPr>
        <p:txBody>
          <a:bodyPr>
            <a:normAutofit/>
          </a:bodyPr>
          <a:lstStyle/>
          <a:p>
            <a:pPr>
              <a:lnSpc>
                <a:spcPct val="150000"/>
              </a:lnSpc>
            </a:pPr>
            <a:r>
              <a:rPr lang="en-US" sz="2800" dirty="0"/>
              <a:t>Let’s think about two cases</a:t>
            </a:r>
          </a:p>
          <a:p>
            <a:pPr lvl="1">
              <a:lnSpc>
                <a:spcPct val="150000"/>
              </a:lnSpc>
            </a:pPr>
            <a:r>
              <a:rPr lang="en-US" sz="2400" dirty="0"/>
              <a:t>Complete list of pos and neg words</a:t>
            </a:r>
          </a:p>
          <a:p>
            <a:pPr lvl="1">
              <a:lnSpc>
                <a:spcPct val="150000"/>
              </a:lnSpc>
            </a:pPr>
            <a:r>
              <a:rPr lang="en-US" sz="2400" dirty="0"/>
              <a:t>Train the model with population data</a:t>
            </a:r>
          </a:p>
        </p:txBody>
      </p:sp>
      <p:pic>
        <p:nvPicPr>
          <p:cNvPr id="5" name="Picture 4" descr="A table with text and numbers&#10;&#10;Description automatically generated">
            <a:extLst>
              <a:ext uri="{FF2B5EF4-FFF2-40B4-BE49-F238E27FC236}">
                <a16:creationId xmlns:a16="http://schemas.microsoft.com/office/drawing/2014/main" id="{B22C50D8-576E-DDB7-3E27-609F52E1F9FF}"/>
              </a:ext>
            </a:extLst>
          </p:cNvPr>
          <p:cNvPicPr>
            <a:picLocks noChangeAspect="1"/>
          </p:cNvPicPr>
          <p:nvPr/>
        </p:nvPicPr>
        <p:blipFill>
          <a:blip r:embed="rId2"/>
          <a:stretch>
            <a:fillRect/>
          </a:stretch>
        </p:blipFill>
        <p:spPr>
          <a:xfrm>
            <a:off x="1595261" y="2741789"/>
            <a:ext cx="7772400" cy="2973049"/>
          </a:xfrm>
          <a:prstGeom prst="rect">
            <a:avLst/>
          </a:prstGeom>
        </p:spPr>
      </p:pic>
    </p:spTree>
    <p:extLst>
      <p:ext uri="{BB962C8B-B14F-4D97-AF65-F5344CB8AC3E}">
        <p14:creationId xmlns:p14="http://schemas.microsoft.com/office/powerpoint/2010/main" val="2370876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Neural Net Frenzy</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sz="2400" dirty="0"/>
              <a:t>You may hear “AI, Deep learning, Neural net” almost everywhere</a:t>
            </a:r>
          </a:p>
          <a:p>
            <a:pPr>
              <a:lnSpc>
                <a:spcPct val="150000"/>
              </a:lnSpc>
            </a:pPr>
            <a:r>
              <a:rPr lang="en-US" sz="2400" dirty="0"/>
              <a:t>Why?</a:t>
            </a:r>
          </a:p>
          <a:p>
            <a:pPr lvl="1">
              <a:lnSpc>
                <a:spcPct val="150000"/>
              </a:lnSpc>
            </a:pPr>
            <a:r>
              <a:rPr lang="en-US" sz="2000" dirty="0"/>
              <a:t>Is it better than any type of traditional approach?</a:t>
            </a:r>
          </a:p>
          <a:p>
            <a:pPr>
              <a:lnSpc>
                <a:spcPct val="150000"/>
              </a:lnSpc>
            </a:pPr>
            <a:r>
              <a:rPr lang="en-US" sz="2400" dirty="0"/>
              <a:t>Neural Net is just a class of models </a:t>
            </a:r>
          </a:p>
          <a:p>
            <a:pPr lvl="1">
              <a:lnSpc>
                <a:spcPct val="150000"/>
              </a:lnSpc>
            </a:pPr>
            <a:r>
              <a:rPr lang="en-US" dirty="0"/>
              <a:t>Input, output, and parameters</a:t>
            </a:r>
          </a:p>
          <a:p>
            <a:pPr lvl="1">
              <a:lnSpc>
                <a:spcPct val="150000"/>
              </a:lnSpc>
            </a:pPr>
            <a:r>
              <a:rPr lang="en-US" dirty="0"/>
              <a:t>Ok, a lot of parameters…</a:t>
            </a:r>
          </a:p>
        </p:txBody>
      </p:sp>
    </p:spTree>
    <p:extLst>
      <p:ext uri="{BB962C8B-B14F-4D97-AF65-F5344CB8AC3E}">
        <p14:creationId xmlns:p14="http://schemas.microsoft.com/office/powerpoint/2010/main" val="2219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Neural net vs. logistic regression</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sz="2400" dirty="0"/>
              <a:t>Experience and domain knowledge are essential for effective feature engineering</a:t>
            </a:r>
          </a:p>
          <a:p>
            <a:pPr lvl="1">
              <a:lnSpc>
                <a:spcPct val="150000"/>
              </a:lnSpc>
            </a:pPr>
            <a:r>
              <a:rPr lang="en-US" dirty="0"/>
              <a:t>Labor intensive approach</a:t>
            </a:r>
          </a:p>
        </p:txBody>
      </p:sp>
    </p:spTree>
    <p:extLst>
      <p:ext uri="{BB962C8B-B14F-4D97-AF65-F5344CB8AC3E}">
        <p14:creationId xmlns:p14="http://schemas.microsoft.com/office/powerpoint/2010/main" val="21895346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{3E024CAA-3AF8-C245-BD79-02A496CC06D4}tf10001070</Template>
  <TotalTime>3133</TotalTime>
  <Words>2911</Words>
  <Application>Microsoft Macintosh PowerPoint</Application>
  <PresentationFormat>Widescreen</PresentationFormat>
  <Paragraphs>407</Paragraphs>
  <Slides>46</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Calibri</vt:lpstr>
      <vt:lpstr>Cambria Math</vt:lpstr>
      <vt:lpstr>Rockwell</vt:lpstr>
      <vt:lpstr>Rockwell Condensed</vt:lpstr>
      <vt:lpstr>Rockwell Extra Bold</vt:lpstr>
      <vt:lpstr>Tahoma</vt:lpstr>
      <vt:lpstr>Times New Roman</vt:lpstr>
      <vt:lpstr>Wingdings</vt:lpstr>
      <vt:lpstr>Wood Type</vt:lpstr>
      <vt:lpstr>BUS 243</vt:lpstr>
      <vt:lpstr>Review Homework 3</vt:lpstr>
      <vt:lpstr>Yelp data analysis</vt:lpstr>
      <vt:lpstr>PowerPoint Presentation</vt:lpstr>
      <vt:lpstr>Normalization?</vt:lpstr>
      <vt:lpstr>Naïve Bayes vs. Logistic regression</vt:lpstr>
      <vt:lpstr>PowerPoint Presentation</vt:lpstr>
      <vt:lpstr>Neural Net Frenzy</vt:lpstr>
      <vt:lpstr>Neural net vs. logistic regression</vt:lpstr>
      <vt:lpstr>PowerPoint Presentation</vt:lpstr>
      <vt:lpstr>PowerPoint Presentation</vt:lpstr>
      <vt:lpstr>PowerPoint Presentation</vt:lpstr>
      <vt:lpstr>A neural unit</vt:lpstr>
      <vt:lpstr>Non-Linear Activation Functions</vt:lpstr>
      <vt:lpstr>Final function the unit is computing</vt:lpstr>
      <vt:lpstr>example</vt:lpstr>
      <vt:lpstr>Other Non-Linear Activation Functions</vt:lpstr>
      <vt:lpstr>Activation functions</vt:lpstr>
      <vt:lpstr>Multilayer networks</vt:lpstr>
      <vt:lpstr>Perceptron</vt:lpstr>
      <vt:lpstr>PowerPoint Presentation</vt:lpstr>
      <vt:lpstr>PowerPoint Presentation</vt:lpstr>
      <vt:lpstr>XOR problem</vt:lpstr>
      <vt:lpstr>Decision boundaries</vt:lpstr>
      <vt:lpstr>Solution to the XOR problem</vt:lpstr>
      <vt:lpstr>PowerPoint Presentation</vt:lpstr>
      <vt:lpstr>PowerPoint Presentation</vt:lpstr>
      <vt:lpstr>Feedforward neural Networks</vt:lpstr>
      <vt:lpstr>Binary Logistic Regression as a 1-layer Network</vt:lpstr>
      <vt:lpstr>Multinomial Logistic Regression as a 1-layer Network</vt:lpstr>
      <vt:lpstr>softmax: a generalization of sigmoid</vt:lpstr>
      <vt:lpstr>Two-Layer Network with scalar output</vt:lpstr>
      <vt:lpstr>Two-Layer Network with scalar output</vt:lpstr>
      <vt:lpstr>Two-Layer Network with softmax output</vt:lpstr>
      <vt:lpstr>Feedforward neural Networks</vt:lpstr>
      <vt:lpstr>Classification: Sentiment analysis</vt:lpstr>
      <vt:lpstr>Feedforward nets for simple classification</vt:lpstr>
      <vt:lpstr>Even better: representation learning</vt:lpstr>
      <vt:lpstr>Neural Net Classification with embeddings as input features!</vt:lpstr>
      <vt:lpstr>PowerPoint Presentation</vt:lpstr>
      <vt:lpstr>Backpropagation</vt:lpstr>
      <vt:lpstr>PowerPoint Presentation</vt:lpstr>
      <vt:lpstr>PowerPoint Presentation</vt:lpstr>
      <vt:lpstr>PowerPoint Presentation</vt:lpstr>
      <vt:lpstr>PowerPoint Presentation</vt:lpstr>
      <vt:lpstr>Summary: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243</dc:title>
  <dc:creator>Yeabin Moon</dc:creator>
  <cp:lastModifiedBy>Yeabin Moon</cp:lastModifiedBy>
  <cp:revision>132</cp:revision>
  <dcterms:created xsi:type="dcterms:W3CDTF">2023-05-26T09:04:50Z</dcterms:created>
  <dcterms:modified xsi:type="dcterms:W3CDTF">2023-07-31T20:23:06Z</dcterms:modified>
</cp:coreProperties>
</file>